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76" r:id="rId3"/>
    <p:sldId id="277" r:id="rId4"/>
    <p:sldId id="269" r:id="rId5"/>
    <p:sldId id="273" r:id="rId6"/>
    <p:sldId id="274" r:id="rId7"/>
    <p:sldId id="275" r:id="rId8"/>
    <p:sldId id="272" r:id="rId9"/>
    <p:sldId id="268" r:id="rId10"/>
    <p:sldId id="281" r:id="rId11"/>
    <p:sldId id="280" r:id="rId1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99"/>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3870" autoAdjust="0"/>
  </p:normalViewPr>
  <p:slideViewPr>
    <p:cSldViewPr>
      <p:cViewPr varScale="1">
        <p:scale>
          <a:sx n="80" d="100"/>
          <a:sy n="80" d="100"/>
        </p:scale>
        <p:origin x="-1301" y="-6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Лист1!$B$1</c:f>
              <c:strCache>
                <c:ptCount val="1"/>
                <c:pt idx="0">
                  <c:v> үлгерім</c:v>
                </c:pt>
              </c:strCache>
            </c:strRef>
          </c:tx>
          <c:spPr>
            <a:solidFill>
              <a:srgbClr val="0070C0"/>
            </a:solidFill>
          </c:spPr>
          <c:invertIfNegative val="0"/>
          <c:cat>
            <c:strRef>
              <c:f>Лист1!$A$2:$A$4</c:f>
              <c:strCache>
                <c:ptCount val="3"/>
                <c:pt idx="0">
                  <c:v> 1 курс </c:v>
                </c:pt>
                <c:pt idx="1">
                  <c:v>2 курс</c:v>
                </c:pt>
                <c:pt idx="2">
                  <c:v>3 курс</c:v>
                </c:pt>
              </c:strCache>
            </c:strRef>
          </c:cat>
          <c:val>
            <c:numRef>
              <c:f>Лист1!$B$2:$B$4</c:f>
              <c:numCache>
                <c:formatCode>0%</c:formatCode>
                <c:ptCount val="3"/>
                <c:pt idx="0">
                  <c:v>0.98</c:v>
                </c:pt>
                <c:pt idx="1">
                  <c:v>0.9</c:v>
                </c:pt>
                <c:pt idx="2">
                  <c:v>0.98</c:v>
                </c:pt>
              </c:numCache>
            </c:numRef>
          </c:val>
        </c:ser>
        <c:ser>
          <c:idx val="1"/>
          <c:order val="1"/>
          <c:tx>
            <c:strRef>
              <c:f>Лист1!$C$1</c:f>
              <c:strCache>
                <c:ptCount val="1"/>
                <c:pt idx="0">
                  <c:v>сапа</c:v>
                </c:pt>
              </c:strCache>
            </c:strRef>
          </c:tx>
          <c:invertIfNegative val="0"/>
          <c:cat>
            <c:strRef>
              <c:f>Лист1!$A$2:$A$4</c:f>
              <c:strCache>
                <c:ptCount val="3"/>
                <c:pt idx="0">
                  <c:v> 1 курс </c:v>
                </c:pt>
                <c:pt idx="1">
                  <c:v>2 курс</c:v>
                </c:pt>
                <c:pt idx="2">
                  <c:v>3 курс</c:v>
                </c:pt>
              </c:strCache>
            </c:strRef>
          </c:cat>
          <c:val>
            <c:numRef>
              <c:f>Лист1!$C$2:$C$4</c:f>
              <c:numCache>
                <c:formatCode>0%</c:formatCode>
                <c:ptCount val="3"/>
                <c:pt idx="0">
                  <c:v>0.43000000000000005</c:v>
                </c:pt>
                <c:pt idx="1">
                  <c:v>0.38000000000000006</c:v>
                </c:pt>
                <c:pt idx="2">
                  <c:v>0.58000000000000007</c:v>
                </c:pt>
              </c:numCache>
            </c:numRef>
          </c:val>
        </c:ser>
        <c:dLbls>
          <c:showLegendKey val="0"/>
          <c:showVal val="0"/>
          <c:showCatName val="0"/>
          <c:showSerName val="0"/>
          <c:showPercent val="0"/>
          <c:showBubbleSize val="0"/>
        </c:dLbls>
        <c:gapWidth val="150"/>
        <c:axId val="81180544"/>
        <c:axId val="81182080"/>
      </c:barChart>
      <c:catAx>
        <c:axId val="81180544"/>
        <c:scaling>
          <c:orientation val="minMax"/>
        </c:scaling>
        <c:delete val="0"/>
        <c:axPos val="b"/>
        <c:majorTickMark val="out"/>
        <c:minorTickMark val="none"/>
        <c:tickLblPos val="nextTo"/>
        <c:txPr>
          <a:bodyPr/>
          <a:lstStyle/>
          <a:p>
            <a:pPr>
              <a:defRPr>
                <a:solidFill>
                  <a:srgbClr val="0070C0"/>
                </a:solidFill>
                <a:latin typeface="Times New Roman" panose="02020603050405020304" pitchFamily="18" charset="0"/>
                <a:cs typeface="Times New Roman" panose="02020603050405020304" pitchFamily="18" charset="0"/>
              </a:defRPr>
            </a:pPr>
            <a:endParaRPr lang="ru-RU"/>
          </a:p>
        </c:txPr>
        <c:crossAx val="81182080"/>
        <c:crosses val="autoZero"/>
        <c:auto val="1"/>
        <c:lblAlgn val="ctr"/>
        <c:lblOffset val="100"/>
        <c:noMultiLvlLbl val="0"/>
      </c:catAx>
      <c:valAx>
        <c:axId val="81182080"/>
        <c:scaling>
          <c:orientation val="minMax"/>
        </c:scaling>
        <c:delete val="0"/>
        <c:axPos val="l"/>
        <c:majorGridlines/>
        <c:numFmt formatCode="0%" sourceLinked="1"/>
        <c:majorTickMark val="out"/>
        <c:minorTickMark val="none"/>
        <c:tickLblPos val="nextTo"/>
        <c:txPr>
          <a:bodyPr/>
          <a:lstStyle/>
          <a:p>
            <a:pPr>
              <a:defRPr sz="1600">
                <a:solidFill>
                  <a:srgbClr val="0070C0"/>
                </a:solidFill>
                <a:latin typeface="Times New Roman" panose="02020603050405020304" pitchFamily="18" charset="0"/>
                <a:cs typeface="Times New Roman" panose="02020603050405020304" pitchFamily="18" charset="0"/>
              </a:defRPr>
            </a:pPr>
            <a:endParaRPr lang="ru-RU"/>
          </a:p>
        </c:txPr>
        <c:crossAx val="81180544"/>
        <c:crosses val="autoZero"/>
        <c:crossBetween val="between"/>
      </c:valAx>
    </c:plotArea>
    <c:legend>
      <c:legendPos val="r"/>
      <c:layout/>
      <c:overlay val="0"/>
      <c:txPr>
        <a:bodyPr/>
        <a:lstStyle/>
        <a:p>
          <a:pPr>
            <a:defRPr>
              <a:solidFill>
                <a:srgbClr val="0070C0"/>
              </a:solidFill>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57219D-6B84-4391-9125-F73E235B8A86}" type="datetimeFigureOut">
              <a:rPr lang="ru-RU" smtClean="0"/>
              <a:pPr/>
              <a:t>10.03.2021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F70084-20D1-4166-A4A6-DC1740525C6E}" type="slidenum">
              <a:rPr lang="ru-RU" smtClean="0"/>
              <a:pPr/>
              <a:t>‹#›</a:t>
            </a:fld>
            <a:endParaRPr lang="ru-RU"/>
          </a:p>
        </p:txBody>
      </p:sp>
    </p:spTree>
    <p:extLst>
      <p:ext uri="{BB962C8B-B14F-4D97-AF65-F5344CB8AC3E}">
        <p14:creationId xmlns:p14="http://schemas.microsoft.com/office/powerpoint/2010/main" val="1246205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DF70084-20D1-4166-A4A6-DC1740525C6E}" type="slidenum">
              <a:rPr lang="ru-RU" smtClean="0"/>
              <a:pPr/>
              <a:t>1</a:t>
            </a:fld>
            <a:endParaRPr lang="ru-RU"/>
          </a:p>
        </p:txBody>
      </p:sp>
    </p:spTree>
    <p:extLst>
      <p:ext uri="{BB962C8B-B14F-4D97-AF65-F5344CB8AC3E}">
        <p14:creationId xmlns:p14="http://schemas.microsoft.com/office/powerpoint/2010/main" val="3881949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10.03.2021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10.03.2021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10.03.2021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10.03.2021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10.03.2021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10.03.2021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10.03.2021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10.03.2021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10.03.2021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10.03.2021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10.03.2021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10.03.2021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zhambylpk.kz/" TargetMode="External"/><Relationship Id="rId7"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mailto:pl_shkola-6@mail.r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30.jpe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jpeg"/><Relationship Id="rId10" Type="http://schemas.openxmlformats.org/officeDocument/2006/relationships/image" Target="../media/image49.png"/><Relationship Id="rId4" Type="http://schemas.openxmlformats.org/officeDocument/2006/relationships/image" Target="../media/image43.jpeg"/><Relationship Id="rId9"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1725044" y="882413"/>
            <a:ext cx="5904656" cy="650937"/>
          </a:xfrm>
          <a:prstGeom prst="rect">
            <a:avLst/>
          </a:prstGeom>
          <a:solidFill>
            <a:srgbClr val="00B0F0"/>
          </a:solidFill>
          <a:ln w="38100" cap="flat" cmpd="sng" algn="ctr">
            <a:solidFill>
              <a:srgbClr val="FFFF00"/>
            </a:solidFill>
            <a:prstDash val="solid"/>
          </a:ln>
        </p:spPr>
        <p:style>
          <a:lnRef idx="3">
            <a:schemeClr val="lt1"/>
          </a:lnRef>
          <a:fillRef idx="1">
            <a:schemeClr val="accent6"/>
          </a:fillRef>
          <a:effectRef idx="1">
            <a:schemeClr val="accent6"/>
          </a:effectRef>
          <a:fontRef idx="minor">
            <a:schemeClr val="lt1"/>
          </a:fontRef>
        </p:style>
        <p:txBody>
          <a:bodyPr>
            <a:normAutofit fontScale="90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4800" dirty="0" smtClean="0">
                <a:ln>
                  <a:solidFill>
                    <a:srgbClr val="FFC000"/>
                  </a:solidFill>
                </a:ln>
                <a:solidFill>
                  <a:srgbClr val="FFFF00"/>
                </a:solidFill>
                <a:latin typeface="Times New Roman" pitchFamily="18" charset="0"/>
                <a:cs typeface="Times New Roman" pitchFamily="18" charset="0"/>
              </a:rPr>
              <a:t>КОЛЛЕДЖ ТЫНЫСЫ</a:t>
            </a:r>
            <a:endParaRPr lang="ru-RU" sz="4800" dirty="0">
              <a:ln>
                <a:solidFill>
                  <a:srgbClr val="FFC000"/>
                </a:solidFill>
              </a:ln>
              <a:solidFill>
                <a:srgbClr val="FFFF00"/>
              </a:solidFill>
              <a:latin typeface="Times New Roman" pitchFamily="18" charset="0"/>
              <a:cs typeface="Times New Roman" pitchFamily="18" charset="0"/>
            </a:endParaRPr>
          </a:p>
        </p:txBody>
      </p:sp>
      <p:sp>
        <p:nvSpPr>
          <p:cNvPr id="5" name="Подзаголовок 2"/>
          <p:cNvSpPr txBox="1">
            <a:spLocks/>
          </p:cNvSpPr>
          <p:nvPr/>
        </p:nvSpPr>
        <p:spPr>
          <a:xfrm>
            <a:off x="1907704" y="1620057"/>
            <a:ext cx="5328592" cy="243027"/>
          </a:xfrm>
          <a:prstGeom prst="rect">
            <a:avLst/>
          </a:prstGeom>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r>
              <a:rPr lang="en-US" sz="1050" dirty="0" smtClean="0">
                <a:hlinkClick r:id="rId3"/>
              </a:rPr>
              <a:t>http://zhambylpk.kz/</a:t>
            </a:r>
            <a:r>
              <a:rPr lang="en-US" sz="1050" dirty="0" smtClean="0"/>
              <a:t>      </a:t>
            </a:r>
            <a:r>
              <a:rPr lang="en-US" sz="1050" dirty="0">
                <a:solidFill>
                  <a:srgbClr val="00B0F0"/>
                </a:solidFill>
                <a:latin typeface="Times New Roman" pitchFamily="18" charset="0"/>
                <a:cs typeface="Times New Roman" pitchFamily="18" charset="0"/>
              </a:rPr>
              <a:t>@uzunagash_zhambyl_kolledzh</a:t>
            </a:r>
            <a:r>
              <a:rPr lang="en-US" sz="1050" dirty="0" smtClean="0">
                <a:solidFill>
                  <a:srgbClr val="00B0F0"/>
                </a:solidFill>
                <a:latin typeface="Times New Roman" pitchFamily="18" charset="0"/>
                <a:cs typeface="Times New Roman" pitchFamily="18" charset="0"/>
              </a:rPr>
              <a:t>       </a:t>
            </a:r>
            <a:r>
              <a:rPr lang="kk-KZ" sz="1050" dirty="0" smtClean="0">
                <a:solidFill>
                  <a:srgbClr val="0070C0"/>
                </a:solidFill>
              </a:rPr>
              <a:t>e-mail:</a:t>
            </a:r>
            <a:r>
              <a:rPr lang="kk-KZ" sz="1050" dirty="0" smtClean="0">
                <a:hlinkClick r:id="rId4"/>
              </a:rPr>
              <a:t>pl_shkola-6@mail.ru</a:t>
            </a:r>
            <a:endParaRPr lang="ru-RU" sz="1050" b="1" dirty="0">
              <a:solidFill>
                <a:srgbClr val="0070C0"/>
              </a:solidFill>
              <a:latin typeface="Times New Roman" pitchFamily="18" charset="0"/>
              <a:cs typeface="Times New Roman" pitchFamily="18" charset="0"/>
            </a:endParaRPr>
          </a:p>
        </p:txBody>
      </p:sp>
      <p:sp>
        <p:nvSpPr>
          <p:cNvPr id="6" name="TextBox 5"/>
          <p:cNvSpPr txBox="1"/>
          <p:nvPr/>
        </p:nvSpPr>
        <p:spPr>
          <a:xfrm>
            <a:off x="4782708" y="56818"/>
            <a:ext cx="252028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kk-KZ" sz="1000" i="1" dirty="0" smtClean="0">
                <a:latin typeface="Times New Roman" pitchFamily="18" charset="0"/>
                <a:cs typeface="Times New Roman" pitchFamily="18" charset="0"/>
              </a:rPr>
              <a:t>Колледжім – білімнің кең керегесі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ұрпаққа үлгі болған өнегесі.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Жаңашыл, шығармашыл жұмыстармен</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биіктен асқақтайды мәртебесі</a:t>
            </a:r>
            <a:endParaRPr lang="ru-RU" sz="1000" i="1" dirty="0"/>
          </a:p>
        </p:txBody>
      </p:sp>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63061" y="295908"/>
            <a:ext cx="1177901"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956376" y="1469652"/>
            <a:ext cx="1084586" cy="75405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sz="1600" dirty="0" smtClean="0"/>
              <a:t>№2</a:t>
            </a:r>
          </a:p>
          <a:p>
            <a:pPr algn="ctr"/>
            <a:r>
              <a:rPr lang="ru-RU" sz="1600" dirty="0" smtClean="0"/>
              <a:t> (22)</a:t>
            </a:r>
          </a:p>
          <a:p>
            <a:pPr algn="ctr"/>
            <a:r>
              <a:rPr lang="kk-KZ" sz="1100" dirty="0" smtClean="0"/>
              <a:t> 2021 жыл</a:t>
            </a:r>
            <a:endParaRPr lang="ru-RU" sz="1100" dirty="0"/>
          </a:p>
        </p:txBody>
      </p:sp>
      <p:sp>
        <p:nvSpPr>
          <p:cNvPr id="10" name="TextBox 9"/>
          <p:cNvSpPr txBox="1"/>
          <p:nvPr/>
        </p:nvSpPr>
        <p:spPr>
          <a:xfrm>
            <a:off x="169466" y="1469652"/>
            <a:ext cx="1276152"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kk-KZ" sz="800" b="1" dirty="0" smtClean="0">
                <a:latin typeface="Times New Roman" pitchFamily="18" charset="0"/>
                <a:cs typeface="Times New Roman" pitchFamily="18" charset="0"/>
              </a:rPr>
              <a:t>Жамбыл атындағы</a:t>
            </a:r>
          </a:p>
          <a:p>
            <a:pPr algn="ctr"/>
            <a:r>
              <a:rPr lang="kk-KZ" sz="800" b="1" dirty="0" smtClean="0">
                <a:latin typeface="Times New Roman" pitchFamily="18" charset="0"/>
                <a:cs typeface="Times New Roman" pitchFamily="18" charset="0"/>
              </a:rPr>
              <a:t>Ұзынағаш кәсіптік</a:t>
            </a:r>
          </a:p>
          <a:p>
            <a:pPr algn="ctr"/>
            <a:r>
              <a:rPr lang="kk-KZ" sz="800" b="1" dirty="0">
                <a:latin typeface="Times New Roman" pitchFamily="18" charset="0"/>
                <a:cs typeface="Times New Roman" pitchFamily="18" charset="0"/>
              </a:rPr>
              <a:t>к</a:t>
            </a:r>
            <a:r>
              <a:rPr lang="kk-KZ" sz="800" b="1" dirty="0" smtClean="0">
                <a:latin typeface="Times New Roman" pitchFamily="18" charset="0"/>
                <a:cs typeface="Times New Roman" pitchFamily="18" charset="0"/>
              </a:rPr>
              <a:t>олледжінің ай сайын</a:t>
            </a:r>
          </a:p>
          <a:p>
            <a:pPr algn="ctr"/>
            <a:r>
              <a:rPr lang="kk-KZ" sz="800" b="1" dirty="0">
                <a:latin typeface="Times New Roman" pitchFamily="18" charset="0"/>
                <a:cs typeface="Times New Roman" pitchFamily="18" charset="0"/>
              </a:rPr>
              <a:t>ш</a:t>
            </a:r>
            <a:r>
              <a:rPr lang="kk-KZ" sz="800" b="1" dirty="0" smtClean="0">
                <a:latin typeface="Times New Roman" pitchFamily="18" charset="0"/>
                <a:cs typeface="Times New Roman" pitchFamily="18" charset="0"/>
              </a:rPr>
              <a:t>ығатын басылым</a:t>
            </a:r>
            <a:r>
              <a:rPr lang="kk-KZ" sz="800" dirty="0" smtClean="0">
                <a:latin typeface="Times New Roman" pitchFamily="18" charset="0"/>
                <a:cs typeface="Times New Roman" pitchFamily="18" charset="0"/>
              </a:rPr>
              <a:t>.</a:t>
            </a:r>
          </a:p>
          <a:p>
            <a:pPr algn="ctr"/>
            <a:r>
              <a:rPr lang="kk-KZ" sz="800" dirty="0" smtClean="0">
                <a:latin typeface="Times New Roman" pitchFamily="18" charset="0"/>
                <a:cs typeface="Times New Roman" pitchFamily="18" charset="0"/>
              </a:rPr>
              <a:t>Газет 2018 жылдың қыркүйек айынан</a:t>
            </a:r>
          </a:p>
          <a:p>
            <a:pPr algn="ctr"/>
            <a:r>
              <a:rPr lang="kk-KZ" sz="800" dirty="0" smtClean="0">
                <a:latin typeface="Times New Roman" pitchFamily="18" charset="0"/>
                <a:cs typeface="Times New Roman" pitchFamily="18" charset="0"/>
              </a:rPr>
              <a:t> бастап шығады</a:t>
            </a:r>
            <a:endParaRPr lang="ru-RU" sz="8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608" y="124546"/>
            <a:ext cx="1286152" cy="127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1520" y="3284984"/>
            <a:ext cx="3888432" cy="3077766"/>
          </a:xfrm>
          <a:prstGeom prst="rect">
            <a:avLst/>
          </a:prstGeom>
        </p:spPr>
        <p:txBody>
          <a:bodyPr wrap="square">
            <a:spAutoFit/>
          </a:bodyPr>
          <a:lstStyle/>
          <a:p>
            <a:r>
              <a:rPr lang="ru-RU" sz="1600" dirty="0">
                <a:solidFill>
                  <a:srgbClr val="00B050"/>
                </a:solidFill>
                <a:latin typeface="Times New Roman" panose="02020603050405020304" pitchFamily="18" charset="0"/>
                <a:cs typeface="Times New Roman" panose="02020603050405020304" pitchFamily="18" charset="0"/>
              </a:rPr>
              <a:t>БІРІНШІ КУРС БОЙЫНША </a:t>
            </a:r>
            <a:endParaRPr lang="ru-RU" sz="1600" dirty="0" smtClean="0">
              <a:solidFill>
                <a:srgbClr val="00B050"/>
              </a:solidFill>
              <a:latin typeface="Times New Roman" panose="02020603050405020304" pitchFamily="18" charset="0"/>
              <a:cs typeface="Times New Roman" panose="02020603050405020304" pitchFamily="18" charset="0"/>
            </a:endParaRPr>
          </a:p>
          <a:p>
            <a:r>
              <a:rPr lang="ru-RU" sz="1600" dirty="0" smtClean="0">
                <a:solidFill>
                  <a:srgbClr val="0070C0"/>
                </a:solidFill>
                <a:latin typeface="Times New Roman" panose="02020603050405020304" pitchFamily="18" charset="0"/>
                <a:cs typeface="Times New Roman" panose="02020603050405020304" pitchFamily="18" charset="0"/>
              </a:rPr>
              <a:t>ОРТАША </a:t>
            </a:r>
            <a:r>
              <a:rPr lang="ru-RU" sz="1600" dirty="0">
                <a:solidFill>
                  <a:srgbClr val="0070C0"/>
                </a:solidFill>
                <a:latin typeface="Times New Roman" panose="02020603050405020304" pitchFamily="18" charset="0"/>
                <a:cs typeface="Times New Roman" panose="02020603050405020304" pitchFamily="18" charset="0"/>
              </a:rPr>
              <a:t>ҮЛГЕРІМ – </a:t>
            </a:r>
            <a:r>
              <a:rPr lang="ru-RU" sz="1600" dirty="0" smtClean="0">
                <a:solidFill>
                  <a:srgbClr val="0070C0"/>
                </a:solidFill>
                <a:latin typeface="Times New Roman" panose="02020603050405020304" pitchFamily="18" charset="0"/>
                <a:cs typeface="Times New Roman" panose="02020603050405020304" pitchFamily="18" charset="0"/>
              </a:rPr>
              <a:t>98 </a:t>
            </a:r>
            <a:r>
              <a:rPr lang="ru-RU" sz="1600" dirty="0">
                <a:solidFill>
                  <a:srgbClr val="0070C0"/>
                </a:solidFill>
                <a:latin typeface="Times New Roman" panose="02020603050405020304" pitchFamily="18" charset="0"/>
                <a:cs typeface="Times New Roman" panose="02020603050405020304" pitchFamily="18" charset="0"/>
              </a:rPr>
              <a:t>%, </a:t>
            </a:r>
            <a:endParaRPr lang="ru-RU" sz="1600" dirty="0" smtClean="0">
              <a:solidFill>
                <a:srgbClr val="0070C0"/>
              </a:solidFill>
              <a:latin typeface="Times New Roman" panose="02020603050405020304" pitchFamily="18" charset="0"/>
              <a:cs typeface="Times New Roman" panose="02020603050405020304" pitchFamily="18" charset="0"/>
            </a:endParaRPr>
          </a:p>
          <a:p>
            <a:r>
              <a:rPr lang="ru-RU" sz="1600" dirty="0" smtClean="0">
                <a:solidFill>
                  <a:srgbClr val="FF0000"/>
                </a:solidFill>
                <a:latin typeface="Times New Roman" panose="02020603050405020304" pitchFamily="18" charset="0"/>
                <a:cs typeface="Times New Roman" panose="02020603050405020304" pitchFamily="18" charset="0"/>
              </a:rPr>
              <a:t>БІЛІМ </a:t>
            </a:r>
            <a:r>
              <a:rPr lang="ru-RU" sz="1600" dirty="0">
                <a:solidFill>
                  <a:srgbClr val="FF0000"/>
                </a:solidFill>
                <a:latin typeface="Times New Roman" panose="02020603050405020304" pitchFamily="18" charset="0"/>
                <a:cs typeface="Times New Roman" panose="02020603050405020304" pitchFamily="18" charset="0"/>
              </a:rPr>
              <a:t>САПАСЫ - </a:t>
            </a:r>
            <a:r>
              <a:rPr lang="ru-RU" sz="1600" dirty="0" smtClean="0">
                <a:solidFill>
                  <a:srgbClr val="FF0000"/>
                </a:solidFill>
                <a:latin typeface="Times New Roman" panose="02020603050405020304" pitchFamily="18" charset="0"/>
                <a:cs typeface="Times New Roman" panose="02020603050405020304" pitchFamily="18" charset="0"/>
              </a:rPr>
              <a:t>43% </a:t>
            </a:r>
            <a:r>
              <a:rPr lang="ru-RU" sz="1600" dirty="0">
                <a:solidFill>
                  <a:srgbClr val="FF0000"/>
                </a:solidFill>
                <a:latin typeface="Times New Roman" panose="02020603050405020304" pitchFamily="18" charset="0"/>
                <a:cs typeface="Times New Roman" panose="02020603050405020304" pitchFamily="18" charset="0"/>
              </a:rPr>
              <a:t>ҚҰРАЙДЫ.</a:t>
            </a:r>
          </a:p>
          <a:p>
            <a:endParaRPr lang="ru-RU" sz="1600" dirty="0">
              <a:solidFill>
                <a:srgbClr val="0070C0"/>
              </a:solidFill>
              <a:latin typeface="Times New Roman" panose="02020603050405020304" pitchFamily="18" charset="0"/>
              <a:cs typeface="Times New Roman" panose="02020603050405020304" pitchFamily="18" charset="0"/>
            </a:endParaRPr>
          </a:p>
          <a:p>
            <a:r>
              <a:rPr lang="ru-RU" sz="1600" dirty="0">
                <a:solidFill>
                  <a:srgbClr val="00B050"/>
                </a:solidFill>
                <a:latin typeface="Times New Roman" panose="02020603050405020304" pitchFamily="18" charset="0"/>
                <a:cs typeface="Times New Roman" panose="02020603050405020304" pitchFamily="18" charset="0"/>
              </a:rPr>
              <a:t>ЕКІНШІ  КУРС БОЙЫНША </a:t>
            </a:r>
            <a:endParaRPr lang="ru-RU" sz="1600" dirty="0" smtClean="0">
              <a:solidFill>
                <a:srgbClr val="00B050"/>
              </a:solidFill>
              <a:latin typeface="Times New Roman" panose="02020603050405020304" pitchFamily="18" charset="0"/>
              <a:cs typeface="Times New Roman" panose="02020603050405020304" pitchFamily="18" charset="0"/>
            </a:endParaRPr>
          </a:p>
          <a:p>
            <a:r>
              <a:rPr lang="ru-RU" sz="1600" dirty="0" smtClean="0">
                <a:solidFill>
                  <a:srgbClr val="0070C0"/>
                </a:solidFill>
                <a:latin typeface="Times New Roman" panose="02020603050405020304" pitchFamily="18" charset="0"/>
                <a:cs typeface="Times New Roman" panose="02020603050405020304" pitchFamily="18" charset="0"/>
              </a:rPr>
              <a:t>ОРТАША </a:t>
            </a:r>
            <a:r>
              <a:rPr lang="ru-RU" sz="1600" dirty="0">
                <a:solidFill>
                  <a:srgbClr val="0070C0"/>
                </a:solidFill>
                <a:latin typeface="Times New Roman" panose="02020603050405020304" pitchFamily="18" charset="0"/>
                <a:cs typeface="Times New Roman" panose="02020603050405020304" pitchFamily="18" charset="0"/>
              </a:rPr>
              <a:t>ҮЛГЕРІМ – </a:t>
            </a:r>
            <a:r>
              <a:rPr lang="ru-RU" sz="1600" dirty="0" smtClean="0">
                <a:solidFill>
                  <a:srgbClr val="0070C0"/>
                </a:solidFill>
                <a:latin typeface="Times New Roman" panose="02020603050405020304" pitchFamily="18" charset="0"/>
                <a:cs typeface="Times New Roman" panose="02020603050405020304" pitchFamily="18" charset="0"/>
              </a:rPr>
              <a:t>90 </a:t>
            </a:r>
            <a:r>
              <a:rPr lang="ru-RU" sz="1600" dirty="0">
                <a:solidFill>
                  <a:srgbClr val="0070C0"/>
                </a:solidFill>
                <a:latin typeface="Times New Roman" panose="02020603050405020304" pitchFamily="18" charset="0"/>
                <a:cs typeface="Times New Roman" panose="02020603050405020304" pitchFamily="18" charset="0"/>
              </a:rPr>
              <a:t>%, </a:t>
            </a:r>
            <a:endParaRPr lang="ru-RU" sz="1600" dirty="0" smtClean="0">
              <a:solidFill>
                <a:srgbClr val="0070C0"/>
              </a:solidFill>
              <a:latin typeface="Times New Roman" panose="02020603050405020304" pitchFamily="18" charset="0"/>
              <a:cs typeface="Times New Roman" panose="02020603050405020304" pitchFamily="18" charset="0"/>
            </a:endParaRPr>
          </a:p>
          <a:p>
            <a:r>
              <a:rPr lang="ru-RU" sz="1600" dirty="0" smtClean="0">
                <a:solidFill>
                  <a:srgbClr val="FF0000"/>
                </a:solidFill>
                <a:latin typeface="Times New Roman" panose="02020603050405020304" pitchFamily="18" charset="0"/>
                <a:cs typeface="Times New Roman" panose="02020603050405020304" pitchFamily="18" charset="0"/>
              </a:rPr>
              <a:t>БІЛІМ </a:t>
            </a:r>
            <a:r>
              <a:rPr lang="ru-RU" sz="1600" dirty="0">
                <a:solidFill>
                  <a:srgbClr val="FF0000"/>
                </a:solidFill>
                <a:latin typeface="Times New Roman" panose="02020603050405020304" pitchFamily="18" charset="0"/>
                <a:cs typeface="Times New Roman" panose="02020603050405020304" pitchFamily="18" charset="0"/>
              </a:rPr>
              <a:t>САПАСЫ - </a:t>
            </a:r>
            <a:r>
              <a:rPr lang="ru-RU" sz="1600" dirty="0" smtClean="0">
                <a:solidFill>
                  <a:srgbClr val="FF0000"/>
                </a:solidFill>
                <a:latin typeface="Times New Roman" panose="02020603050405020304" pitchFamily="18" charset="0"/>
                <a:cs typeface="Times New Roman" panose="02020603050405020304" pitchFamily="18" charset="0"/>
              </a:rPr>
              <a:t>38% </a:t>
            </a:r>
            <a:r>
              <a:rPr lang="ru-RU" sz="1600" dirty="0">
                <a:solidFill>
                  <a:srgbClr val="FF0000"/>
                </a:solidFill>
                <a:latin typeface="Times New Roman" panose="02020603050405020304" pitchFamily="18" charset="0"/>
                <a:cs typeface="Times New Roman" panose="02020603050405020304" pitchFamily="18" charset="0"/>
              </a:rPr>
              <a:t>ҚҰРАЙДЫ.</a:t>
            </a:r>
          </a:p>
          <a:p>
            <a:endParaRPr lang="ru-RU" sz="1600" dirty="0">
              <a:solidFill>
                <a:srgbClr val="FF0000"/>
              </a:solidFill>
              <a:latin typeface="Times New Roman" panose="02020603050405020304" pitchFamily="18" charset="0"/>
              <a:cs typeface="Times New Roman" panose="02020603050405020304" pitchFamily="18" charset="0"/>
            </a:endParaRPr>
          </a:p>
          <a:p>
            <a:r>
              <a:rPr lang="ru-RU" sz="1600" dirty="0">
                <a:solidFill>
                  <a:srgbClr val="00B050"/>
                </a:solidFill>
                <a:latin typeface="Times New Roman" panose="02020603050405020304" pitchFamily="18" charset="0"/>
                <a:cs typeface="Times New Roman" panose="02020603050405020304" pitchFamily="18" charset="0"/>
              </a:rPr>
              <a:t>ҮШІНШІ  КУРС БОЙЫНША </a:t>
            </a:r>
            <a:endParaRPr lang="ru-RU" sz="1600" dirty="0" smtClean="0">
              <a:solidFill>
                <a:srgbClr val="00B050"/>
              </a:solidFill>
              <a:latin typeface="Times New Roman" panose="02020603050405020304" pitchFamily="18" charset="0"/>
              <a:cs typeface="Times New Roman" panose="02020603050405020304" pitchFamily="18" charset="0"/>
            </a:endParaRPr>
          </a:p>
          <a:p>
            <a:r>
              <a:rPr lang="ru-RU" sz="1600" dirty="0" smtClean="0">
                <a:solidFill>
                  <a:srgbClr val="0070C0"/>
                </a:solidFill>
                <a:latin typeface="Times New Roman" panose="02020603050405020304" pitchFamily="18" charset="0"/>
                <a:cs typeface="Times New Roman" panose="02020603050405020304" pitchFamily="18" charset="0"/>
              </a:rPr>
              <a:t>ОРТАША </a:t>
            </a:r>
            <a:r>
              <a:rPr lang="ru-RU" sz="1600" dirty="0">
                <a:solidFill>
                  <a:srgbClr val="0070C0"/>
                </a:solidFill>
                <a:latin typeface="Times New Roman" panose="02020603050405020304" pitchFamily="18" charset="0"/>
                <a:cs typeface="Times New Roman" panose="02020603050405020304" pitchFamily="18" charset="0"/>
              </a:rPr>
              <a:t>ҮЛГЕРІМ – </a:t>
            </a:r>
            <a:r>
              <a:rPr lang="ru-RU" sz="1600" dirty="0" smtClean="0">
                <a:solidFill>
                  <a:srgbClr val="0070C0"/>
                </a:solidFill>
                <a:latin typeface="Times New Roman" panose="02020603050405020304" pitchFamily="18" charset="0"/>
                <a:cs typeface="Times New Roman" panose="02020603050405020304" pitchFamily="18" charset="0"/>
              </a:rPr>
              <a:t>98 %,</a:t>
            </a:r>
          </a:p>
          <a:p>
            <a:r>
              <a:rPr lang="ru-RU" sz="1600" dirty="0" smtClean="0">
                <a:solidFill>
                  <a:srgbClr val="FF0000"/>
                </a:solidFill>
                <a:latin typeface="Times New Roman" panose="02020603050405020304" pitchFamily="18" charset="0"/>
                <a:cs typeface="Times New Roman" panose="02020603050405020304" pitchFamily="18" charset="0"/>
              </a:rPr>
              <a:t>БІЛІМ </a:t>
            </a:r>
            <a:r>
              <a:rPr lang="ru-RU" sz="1600" dirty="0">
                <a:solidFill>
                  <a:srgbClr val="FF0000"/>
                </a:solidFill>
                <a:latin typeface="Times New Roman" panose="02020603050405020304" pitchFamily="18" charset="0"/>
                <a:cs typeface="Times New Roman" panose="02020603050405020304" pitchFamily="18" charset="0"/>
              </a:rPr>
              <a:t>САПАСЫ - </a:t>
            </a:r>
            <a:r>
              <a:rPr lang="ru-RU" sz="1600" dirty="0" smtClean="0">
                <a:solidFill>
                  <a:srgbClr val="FF0000"/>
                </a:solidFill>
                <a:latin typeface="Times New Roman" panose="02020603050405020304" pitchFamily="18" charset="0"/>
                <a:cs typeface="Times New Roman" panose="02020603050405020304" pitchFamily="18" charset="0"/>
              </a:rPr>
              <a:t>58% </a:t>
            </a:r>
            <a:r>
              <a:rPr lang="ru-RU" sz="1600" dirty="0">
                <a:solidFill>
                  <a:srgbClr val="FF0000"/>
                </a:solidFill>
                <a:latin typeface="Times New Roman" panose="02020603050405020304" pitchFamily="18" charset="0"/>
                <a:cs typeface="Times New Roman" panose="02020603050405020304" pitchFamily="18" charset="0"/>
              </a:rPr>
              <a:t>ҚҰРАЙДЫ.</a:t>
            </a:r>
          </a:p>
          <a:p>
            <a:endParaRPr lang="ru-RU" dirty="0"/>
          </a:p>
        </p:txBody>
      </p:sp>
      <p:sp>
        <p:nvSpPr>
          <p:cNvPr id="3" name="Прямоугольник 2"/>
          <p:cNvSpPr/>
          <p:nvPr/>
        </p:nvSpPr>
        <p:spPr>
          <a:xfrm>
            <a:off x="1777730" y="2008260"/>
            <a:ext cx="5525258"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ru-RU" sz="1600" dirty="0" smtClean="0">
                <a:solidFill>
                  <a:srgbClr val="FF0000"/>
                </a:solidFill>
                <a:latin typeface="Times New Roman" panose="02020603050405020304" pitchFamily="18" charset="0"/>
                <a:cs typeface="Times New Roman" panose="02020603050405020304" pitchFamily="18" charset="0"/>
              </a:rPr>
              <a:t>2020-2021  </a:t>
            </a:r>
            <a:r>
              <a:rPr lang="ru-RU" sz="1600" dirty="0">
                <a:solidFill>
                  <a:srgbClr val="FF0000"/>
                </a:solidFill>
                <a:latin typeface="Times New Roman" panose="02020603050405020304" pitchFamily="18" charset="0"/>
                <a:cs typeface="Times New Roman" panose="02020603050405020304" pitchFamily="18" charset="0"/>
              </a:rPr>
              <a:t>ОҚУ ЖЫЛЫНЫҢ </a:t>
            </a:r>
            <a:endParaRPr lang="ru-RU" sz="1600" dirty="0" smtClean="0">
              <a:solidFill>
                <a:srgbClr val="FF0000"/>
              </a:solidFill>
              <a:latin typeface="Times New Roman" panose="02020603050405020304" pitchFamily="18" charset="0"/>
              <a:cs typeface="Times New Roman" panose="02020603050405020304" pitchFamily="18" charset="0"/>
            </a:endParaRPr>
          </a:p>
          <a:p>
            <a:pPr algn="ctr"/>
            <a:r>
              <a:rPr lang="ru-RU" sz="1600" dirty="0" smtClean="0">
                <a:solidFill>
                  <a:srgbClr val="FF0000"/>
                </a:solidFill>
                <a:latin typeface="Times New Roman" panose="02020603050405020304" pitchFamily="18" charset="0"/>
                <a:cs typeface="Times New Roman" panose="02020603050405020304" pitchFamily="18" charset="0"/>
              </a:rPr>
              <a:t>БІРІНШІ </a:t>
            </a:r>
            <a:r>
              <a:rPr lang="ru-RU" sz="1600" dirty="0">
                <a:solidFill>
                  <a:srgbClr val="FF0000"/>
                </a:solidFill>
                <a:latin typeface="Times New Roman" panose="02020603050405020304" pitchFamily="18" charset="0"/>
                <a:cs typeface="Times New Roman" panose="02020603050405020304" pitchFamily="18" charset="0"/>
              </a:rPr>
              <a:t>ЖАРТЫЖЫЛДЫҒЫНДАҒЫ </a:t>
            </a:r>
          </a:p>
          <a:p>
            <a:pPr algn="ctr"/>
            <a:r>
              <a:rPr lang="ru-RU" sz="1600" dirty="0">
                <a:solidFill>
                  <a:srgbClr val="FF0000"/>
                </a:solidFill>
                <a:latin typeface="Times New Roman" panose="02020603050405020304" pitchFamily="18" charset="0"/>
                <a:cs typeface="Times New Roman" panose="02020603050405020304" pitchFamily="18" charset="0"/>
              </a:rPr>
              <a:t>ҚЫСҚЫ СЕССИЯ  ҚОРЫТЫНДЫСЫНА САРАПТАМА </a:t>
            </a:r>
          </a:p>
        </p:txBody>
      </p:sp>
      <p:graphicFrame>
        <p:nvGraphicFramePr>
          <p:cNvPr id="11" name="Диаграмма 10"/>
          <p:cNvGraphicFramePr/>
          <p:nvPr>
            <p:extLst>
              <p:ext uri="{D42A27DB-BD31-4B8C-83A1-F6EECF244321}">
                <p14:modId xmlns:p14="http://schemas.microsoft.com/office/powerpoint/2010/main" val="411101255"/>
              </p:ext>
            </p:extLst>
          </p:nvPr>
        </p:nvGraphicFramePr>
        <p:xfrm>
          <a:off x="3563888" y="2924944"/>
          <a:ext cx="5256584" cy="3528392"/>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5380083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20262"/>
            <a:ext cx="2203722" cy="96046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3132" y="74919"/>
            <a:ext cx="2177852" cy="90580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2502227" y="188640"/>
            <a:ext cx="414046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ru-RU" sz="1400" dirty="0" smtClean="0">
                <a:solidFill>
                  <a:srgbClr val="FF0000"/>
                </a:solidFill>
                <a:latin typeface="Times New Roman" panose="02020603050405020304" pitchFamily="18" charset="0"/>
                <a:cs typeface="Times New Roman" panose="02020603050405020304" pitchFamily="18" charset="0"/>
              </a:rPr>
              <a:t>«МЕНІҢ ОТБАСЫМ//МОЯ СЕМЬЯ»</a:t>
            </a:r>
          </a:p>
          <a:p>
            <a:pPr algn="ctr"/>
            <a:r>
              <a:rPr lang="ru-RU" sz="1400" dirty="0" smtClean="0">
                <a:solidFill>
                  <a:srgbClr val="FF0000"/>
                </a:solidFill>
                <a:latin typeface="Times New Roman" panose="02020603050405020304" pitchFamily="18" charset="0"/>
                <a:cs typeface="Times New Roman" panose="02020603050405020304" pitchFamily="18" charset="0"/>
              </a:rPr>
              <a:t>1 курс Ш-11-20 студен</a:t>
            </a:r>
            <a:r>
              <a:rPr lang="kk-KZ" sz="1400" dirty="0" smtClean="0">
                <a:solidFill>
                  <a:srgbClr val="FF0000"/>
                </a:solidFill>
                <a:latin typeface="Times New Roman" panose="02020603050405020304" pitchFamily="18" charset="0"/>
                <a:cs typeface="Times New Roman" panose="02020603050405020304" pitchFamily="18" charset="0"/>
              </a:rPr>
              <a:t>ттерінің жұмысы</a:t>
            </a:r>
            <a:endParaRPr lang="ru-RU" sz="14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55174" y="711513"/>
            <a:ext cx="8817054" cy="5909310"/>
          </a:xfrm>
          <a:prstGeom prst="rect">
            <a:avLst/>
          </a:prstGeom>
          <a:noFill/>
        </p:spPr>
        <p:txBody>
          <a:bodyPr wrap="square" rtlCol="0">
            <a:spAutoFit/>
          </a:bodyPr>
          <a:lstStyle/>
          <a:p>
            <a:pPr algn="ctr"/>
            <a:r>
              <a:rPr lang="kk-KZ" sz="1400" dirty="0" smtClean="0">
                <a:solidFill>
                  <a:srgbClr val="FF0000"/>
                </a:solidFill>
                <a:latin typeface="Times New Roman" panose="02020603050405020304" pitchFamily="18" charset="0"/>
                <a:cs typeface="Times New Roman" panose="02020603050405020304" pitchFamily="18" charset="0"/>
              </a:rPr>
              <a:t>Моя семья очень дружная. Мы обсуждаем все проблемы вместе и помогаем друг другу. Каждый член моей</a:t>
            </a:r>
          </a:p>
          <a:p>
            <a:pPr algn="ctr"/>
            <a:r>
              <a:rPr lang="kk-KZ" sz="1400" dirty="0" smtClean="0">
                <a:solidFill>
                  <a:srgbClr val="FF0000"/>
                </a:solidFill>
                <a:latin typeface="Times New Roman" panose="02020603050405020304" pitchFamily="18" charset="0"/>
                <a:cs typeface="Times New Roman" panose="02020603050405020304" pitchFamily="18" charset="0"/>
              </a:rPr>
              <a:t> семьй – мой лучший друг. Моя семья очень много значит для меня.</a:t>
            </a:r>
          </a:p>
          <a:p>
            <a:pPr algn="ctr"/>
            <a:r>
              <a:rPr lang="kk-KZ" sz="1400" dirty="0">
                <a:solidFill>
                  <a:srgbClr val="FF0000"/>
                </a:solidFill>
                <a:latin typeface="Times New Roman" panose="02020603050405020304" pitchFamily="18" charset="0"/>
                <a:cs typeface="Times New Roman" panose="02020603050405020304" pitchFamily="18" charset="0"/>
              </a:rPr>
              <a:t> </a:t>
            </a:r>
            <a:r>
              <a:rPr lang="kk-KZ" sz="1400" dirty="0" smtClean="0">
                <a:solidFill>
                  <a:srgbClr val="FF0000"/>
                </a:solidFill>
                <a:latin typeface="Times New Roman" panose="02020603050405020304" pitchFamily="18" charset="0"/>
                <a:cs typeface="Times New Roman" panose="02020603050405020304" pitchFamily="18" charset="0"/>
              </a:rPr>
              <a:t>                                                                                                                                                   Варвара П</a:t>
            </a:r>
          </a:p>
          <a:p>
            <a:pPr algn="ctr"/>
            <a:r>
              <a:rPr lang="kk-KZ" sz="1400" dirty="0" smtClean="0">
                <a:solidFill>
                  <a:srgbClr val="0070C0"/>
                </a:solidFill>
                <a:latin typeface="Times New Roman" panose="02020603050405020304" pitchFamily="18" charset="0"/>
                <a:cs typeface="Times New Roman" panose="02020603050405020304" pitchFamily="18" charset="0"/>
              </a:rPr>
              <a:t>Мен бақыттымын! Себебі, менің жанұям қасымда, Мен өз отбасымды үлгі тұтамын және мақтанамын. Менің </a:t>
            </a:r>
          </a:p>
          <a:p>
            <a:pPr algn="ctr"/>
            <a:r>
              <a:rPr lang="kk-KZ" sz="1400" dirty="0">
                <a:solidFill>
                  <a:srgbClr val="0070C0"/>
                </a:solidFill>
                <a:latin typeface="Times New Roman" panose="02020603050405020304" pitchFamily="18" charset="0"/>
                <a:cs typeface="Times New Roman" panose="02020603050405020304" pitchFamily="18" charset="0"/>
              </a:rPr>
              <a:t>а</a:t>
            </a:r>
            <a:r>
              <a:rPr lang="kk-KZ" sz="1400" dirty="0" smtClean="0">
                <a:solidFill>
                  <a:srgbClr val="0070C0"/>
                </a:solidFill>
                <a:latin typeface="Times New Roman" panose="02020603050405020304" pitchFamily="18" charset="0"/>
                <a:cs typeface="Times New Roman" panose="02020603050405020304" pitchFamily="18" charset="0"/>
              </a:rPr>
              <a:t>сқар тау әкем мен алтын анам тек бізді ғана ойлайды. ... Біз әрдайым сыйластықпен және отбасы жарастығы </a:t>
            </a:r>
          </a:p>
          <a:p>
            <a:pPr algn="ctr"/>
            <a:r>
              <a:rPr lang="kk-KZ" sz="1400" dirty="0" smtClean="0">
                <a:solidFill>
                  <a:srgbClr val="0070C0"/>
                </a:solidFill>
                <a:latin typeface="Times New Roman" panose="02020603050405020304" pitchFamily="18" charset="0"/>
                <a:cs typeface="Times New Roman" panose="02020603050405020304" pitchFamily="18" charset="0"/>
              </a:rPr>
              <a:t>арқылы кез келген қиындықты бірге жеңеміз.</a:t>
            </a:r>
          </a:p>
          <a:p>
            <a:pPr algn="ctr"/>
            <a:r>
              <a:rPr lang="kk-KZ" sz="1400" dirty="0">
                <a:solidFill>
                  <a:srgbClr val="0070C0"/>
                </a:solidFill>
                <a:latin typeface="Times New Roman" panose="02020603050405020304" pitchFamily="18" charset="0"/>
                <a:cs typeface="Times New Roman" panose="02020603050405020304" pitchFamily="18" charset="0"/>
              </a:rPr>
              <a:t> </a:t>
            </a:r>
            <a:r>
              <a:rPr lang="kk-KZ" sz="1400" dirty="0" smtClean="0">
                <a:solidFill>
                  <a:srgbClr val="0070C0"/>
                </a:solidFill>
                <a:latin typeface="Times New Roman" panose="02020603050405020304" pitchFamily="18" charset="0"/>
                <a:cs typeface="Times New Roman" panose="02020603050405020304" pitchFamily="18" charset="0"/>
              </a:rPr>
              <a:t>                                                                                                                                                 Айсулу Қ</a:t>
            </a:r>
          </a:p>
          <a:p>
            <a:pPr algn="ctr"/>
            <a:r>
              <a:rPr lang="kk-KZ" sz="1400" dirty="0" smtClean="0">
                <a:solidFill>
                  <a:srgbClr val="00B050"/>
                </a:solidFill>
                <a:latin typeface="Times New Roman" panose="02020603050405020304" pitchFamily="18" charset="0"/>
                <a:cs typeface="Times New Roman" panose="02020603050405020304" pitchFamily="18" charset="0"/>
              </a:rPr>
              <a:t>Отбасының тірегі – сүйіспеншілік, бірлік және сенім. Отбасы жоқ адам қанатсыз құспен тең.</a:t>
            </a:r>
          </a:p>
          <a:p>
            <a:pPr algn="ctr"/>
            <a:r>
              <a:rPr lang="kk-KZ" sz="1400" dirty="0">
                <a:solidFill>
                  <a:srgbClr val="00B050"/>
                </a:solidFill>
                <a:latin typeface="Times New Roman" panose="02020603050405020304" pitchFamily="18" charset="0"/>
                <a:cs typeface="Times New Roman" panose="02020603050405020304" pitchFamily="18" charset="0"/>
              </a:rPr>
              <a:t> </a:t>
            </a:r>
            <a:r>
              <a:rPr lang="kk-KZ" sz="1400" dirty="0" smtClean="0">
                <a:solidFill>
                  <a:srgbClr val="00B050"/>
                </a:solidFill>
                <a:latin typeface="Times New Roman" panose="02020603050405020304" pitchFamily="18" charset="0"/>
                <a:cs typeface="Times New Roman" panose="02020603050405020304" pitchFamily="18" charset="0"/>
              </a:rPr>
              <a:t>                                                                                                                                                       Сабрина Т</a:t>
            </a:r>
          </a:p>
          <a:p>
            <a:pPr algn="ctr"/>
            <a:r>
              <a:rPr lang="kk-KZ" sz="1400" dirty="0" smtClean="0">
                <a:solidFill>
                  <a:srgbClr val="C00000"/>
                </a:solidFill>
                <a:latin typeface="Times New Roman" panose="02020603050405020304" pitchFamily="18" charset="0"/>
                <a:cs typeface="Times New Roman" panose="02020603050405020304" pitchFamily="18" charset="0"/>
              </a:rPr>
              <a:t>Отбасының екі тірегі – әлпештеген әке мен аялаған ана.  Біз сол отбасының тұяқтарымыз. Менің отбасым – менің   баға жетпес байлығым. Мен бақыттымын себебі, қуанышқа толы үйім бар.</a:t>
            </a:r>
          </a:p>
          <a:p>
            <a:pPr algn="ctr"/>
            <a:r>
              <a:rPr lang="kk-KZ" sz="1400" dirty="0">
                <a:solidFill>
                  <a:srgbClr val="C00000"/>
                </a:solidFill>
                <a:latin typeface="Times New Roman" panose="02020603050405020304" pitchFamily="18" charset="0"/>
                <a:cs typeface="Times New Roman" panose="02020603050405020304" pitchFamily="18" charset="0"/>
              </a:rPr>
              <a:t> </a:t>
            </a:r>
            <a:r>
              <a:rPr lang="kk-KZ" sz="1400" dirty="0" smtClean="0">
                <a:solidFill>
                  <a:srgbClr val="C00000"/>
                </a:solidFill>
                <a:latin typeface="Times New Roman" panose="02020603050405020304" pitchFamily="18" charset="0"/>
                <a:cs typeface="Times New Roman" panose="02020603050405020304" pitchFamily="18" charset="0"/>
              </a:rPr>
              <a:t>                                                                                                                                                  Ажар Б</a:t>
            </a:r>
          </a:p>
          <a:p>
            <a:pPr algn="ctr"/>
            <a:r>
              <a:rPr lang="kk-KZ" sz="1400" dirty="0" smtClean="0">
                <a:solidFill>
                  <a:srgbClr val="7030A0"/>
                </a:solidFill>
                <a:latin typeface="Times New Roman" panose="02020603050405020304" pitchFamily="18" charset="0"/>
                <a:cs typeface="Times New Roman" panose="02020603050405020304" pitchFamily="18" charset="0"/>
              </a:rPr>
              <a:t>Менің тілейтінім алтын анам бақытты болса екен және осы өмірдегі бар жақсылықты үйіп төгіп бергім келеді.</a:t>
            </a:r>
          </a:p>
          <a:p>
            <a:pPr algn="ctr"/>
            <a:r>
              <a:rPr lang="kk-KZ" sz="1400" dirty="0">
                <a:solidFill>
                  <a:srgbClr val="7030A0"/>
                </a:solidFill>
                <a:latin typeface="Times New Roman" panose="02020603050405020304" pitchFamily="18" charset="0"/>
                <a:cs typeface="Times New Roman" panose="02020603050405020304" pitchFamily="18" charset="0"/>
              </a:rPr>
              <a:t> </a:t>
            </a:r>
            <a:r>
              <a:rPr lang="kk-KZ" sz="1400" dirty="0" smtClean="0">
                <a:solidFill>
                  <a:srgbClr val="7030A0"/>
                </a:solidFill>
                <a:latin typeface="Times New Roman" panose="02020603050405020304" pitchFamily="18" charset="0"/>
                <a:cs typeface="Times New Roman" panose="02020603050405020304" pitchFamily="18" charset="0"/>
              </a:rPr>
              <a:t>                                                                                                                                        Маржан Қ</a:t>
            </a:r>
          </a:p>
          <a:p>
            <a:pPr algn="ctr"/>
            <a:r>
              <a:rPr lang="kk-KZ" sz="1400" dirty="0" smtClean="0">
                <a:solidFill>
                  <a:srgbClr val="002060"/>
                </a:solidFill>
                <a:latin typeface="Times New Roman" panose="02020603050405020304" pitchFamily="18" charset="0"/>
                <a:cs typeface="Times New Roman" panose="02020603050405020304" pitchFamily="18" charset="0"/>
              </a:rPr>
              <a:t>... Ата-анаңды барында бағалау керек. Айтқандарын жасап, тек мейірімді сөздер мен қуанту керек.</a:t>
            </a:r>
          </a:p>
          <a:p>
            <a:pPr algn="ctr"/>
            <a:r>
              <a:rPr lang="kk-KZ" sz="1400" dirty="0">
                <a:solidFill>
                  <a:srgbClr val="002060"/>
                </a:solidFill>
                <a:latin typeface="Times New Roman" panose="02020603050405020304" pitchFamily="18" charset="0"/>
                <a:cs typeface="Times New Roman" panose="02020603050405020304" pitchFamily="18" charset="0"/>
              </a:rPr>
              <a:t> </a:t>
            </a:r>
            <a:r>
              <a:rPr lang="kk-KZ" sz="1400" dirty="0" smtClean="0">
                <a:solidFill>
                  <a:srgbClr val="002060"/>
                </a:solidFill>
                <a:latin typeface="Times New Roman" panose="02020603050405020304" pitchFamily="18" charset="0"/>
                <a:cs typeface="Times New Roman" panose="02020603050405020304" pitchFamily="18" charset="0"/>
              </a:rPr>
              <a:t>                                                                                                                                                            Мөлдір С</a:t>
            </a:r>
          </a:p>
          <a:p>
            <a:pPr algn="ctr"/>
            <a:r>
              <a:rPr lang="kk-KZ" sz="1400" dirty="0" smtClean="0">
                <a:solidFill>
                  <a:srgbClr val="C00000"/>
                </a:solidFill>
                <a:latin typeface="Times New Roman" panose="02020603050405020304" pitchFamily="18" charset="0"/>
                <a:cs typeface="Times New Roman" panose="02020603050405020304" pitchFamily="18" charset="0"/>
              </a:rPr>
              <a:t>Біздің отбасының ерекшелігі дастарқан басында әрдайым атамның асты бастауымен және тамақтан кейін бата </a:t>
            </a:r>
          </a:p>
          <a:p>
            <a:pPr algn="ctr"/>
            <a:r>
              <a:rPr lang="kk-KZ" sz="1400" dirty="0" smtClean="0">
                <a:solidFill>
                  <a:srgbClr val="C00000"/>
                </a:solidFill>
                <a:latin typeface="Times New Roman" panose="02020603050405020304" pitchFamily="18" charset="0"/>
                <a:cs typeface="Times New Roman" panose="02020603050405020304" pitchFamily="18" charset="0"/>
              </a:rPr>
              <a:t>берген соң ғана орнымыздан тұрамыз. </a:t>
            </a:r>
          </a:p>
          <a:p>
            <a:pPr algn="ctr"/>
            <a:r>
              <a:rPr lang="kk-KZ" sz="1400" dirty="0">
                <a:solidFill>
                  <a:srgbClr val="C00000"/>
                </a:solidFill>
                <a:latin typeface="Times New Roman" panose="02020603050405020304" pitchFamily="18" charset="0"/>
                <a:cs typeface="Times New Roman" panose="02020603050405020304" pitchFamily="18" charset="0"/>
              </a:rPr>
              <a:t> </a:t>
            </a:r>
            <a:r>
              <a:rPr lang="kk-KZ" sz="1400" dirty="0" smtClean="0">
                <a:solidFill>
                  <a:srgbClr val="C00000"/>
                </a:solidFill>
                <a:latin typeface="Times New Roman" panose="02020603050405020304" pitchFamily="18" charset="0"/>
                <a:cs typeface="Times New Roman" panose="02020603050405020304" pitchFamily="18" charset="0"/>
              </a:rPr>
              <a:t>                                                                                                                                     Даяна Е</a:t>
            </a:r>
          </a:p>
          <a:p>
            <a:pPr algn="ctr"/>
            <a:r>
              <a:rPr lang="kk-KZ" sz="1400" dirty="0" smtClean="0">
                <a:solidFill>
                  <a:srgbClr val="FFC000"/>
                </a:solidFill>
                <a:latin typeface="Times New Roman" panose="02020603050405020304" pitchFamily="18" charset="0"/>
                <a:cs typeface="Times New Roman" panose="02020603050405020304" pitchFamily="18" charset="0"/>
              </a:rPr>
              <a:t>Әкем көп кітап оқиды және қызықты әңгімелерді айтуды ұнатады, ал анам әлемдегі ең дәмді тағамдарды </a:t>
            </a:r>
          </a:p>
          <a:p>
            <a:pPr algn="ctr"/>
            <a:r>
              <a:rPr lang="kk-KZ" sz="1400" dirty="0" smtClean="0">
                <a:solidFill>
                  <a:srgbClr val="FFC000"/>
                </a:solidFill>
                <a:latin typeface="Times New Roman" panose="02020603050405020304" pitchFamily="18" charset="0"/>
                <a:cs typeface="Times New Roman" panose="02020603050405020304" pitchFamily="18" charset="0"/>
              </a:rPr>
              <a:t>дайындайды.</a:t>
            </a:r>
          </a:p>
          <a:p>
            <a:pPr algn="ctr"/>
            <a:r>
              <a:rPr lang="kk-KZ" sz="1400" dirty="0">
                <a:solidFill>
                  <a:srgbClr val="FFC000"/>
                </a:solidFill>
                <a:latin typeface="Times New Roman" panose="02020603050405020304" pitchFamily="18" charset="0"/>
                <a:cs typeface="Times New Roman" panose="02020603050405020304" pitchFamily="18" charset="0"/>
              </a:rPr>
              <a:t> </a:t>
            </a:r>
            <a:r>
              <a:rPr lang="kk-KZ" sz="1400" dirty="0" smtClean="0">
                <a:solidFill>
                  <a:srgbClr val="FFC000"/>
                </a:solidFill>
                <a:latin typeface="Times New Roman" panose="02020603050405020304" pitchFamily="18" charset="0"/>
                <a:cs typeface="Times New Roman" panose="02020603050405020304" pitchFamily="18" charset="0"/>
              </a:rPr>
              <a:t>                                     Дана Н</a:t>
            </a:r>
          </a:p>
          <a:p>
            <a:pPr algn="ctr"/>
            <a:r>
              <a:rPr lang="kk-KZ" sz="1400" dirty="0" smtClean="0">
                <a:solidFill>
                  <a:srgbClr val="FF0000"/>
                </a:solidFill>
                <a:latin typeface="Times New Roman" panose="02020603050405020304" pitchFamily="18" charset="0"/>
                <a:cs typeface="Times New Roman" panose="02020603050405020304" pitchFamily="18" charset="0"/>
              </a:rPr>
              <a:t>Отбасы </a:t>
            </a:r>
            <a:r>
              <a:rPr lang="kk-KZ" sz="1400" dirty="0">
                <a:solidFill>
                  <a:srgbClr val="FF0000"/>
                </a:solidFill>
                <a:latin typeface="Times New Roman" panose="02020603050405020304" pitchFamily="18" charset="0"/>
                <a:cs typeface="Times New Roman" panose="02020603050405020304" pitchFamily="18" charset="0"/>
              </a:rPr>
              <a:t>– қиналғанда қайғынмен, қуанғанда қуанышқа ортақ болатын жандар.</a:t>
            </a:r>
          </a:p>
          <a:p>
            <a:pPr algn="ctr"/>
            <a:r>
              <a:rPr lang="kk-KZ" sz="1400" dirty="0">
                <a:solidFill>
                  <a:srgbClr val="FF0000"/>
                </a:solidFill>
                <a:latin typeface="Times New Roman" panose="02020603050405020304" pitchFamily="18" charset="0"/>
                <a:cs typeface="Times New Roman" panose="02020603050405020304" pitchFamily="18" charset="0"/>
              </a:rPr>
              <a:t>                                                                                                                         Айгерім И </a:t>
            </a:r>
          </a:p>
          <a:p>
            <a:pPr algn="ctr"/>
            <a:r>
              <a:rPr lang="kk-KZ" sz="1400" dirty="0">
                <a:solidFill>
                  <a:srgbClr val="00B0F0"/>
                </a:solidFill>
                <a:latin typeface="Times New Roman" panose="02020603050405020304" pitchFamily="18" charset="0"/>
                <a:cs typeface="Times New Roman" panose="02020603050405020304" pitchFamily="18" charset="0"/>
              </a:rPr>
              <a:t>Мен өз отбасымды қатты жақсы көремін. Отбасымен мен мақтанамын. Менің отбасым ешкімнің отбасына ұқсамайтын адамдардан құралған</a:t>
            </a:r>
            <a:r>
              <a:rPr lang="kk-KZ" sz="1400" dirty="0" smtClean="0">
                <a:solidFill>
                  <a:srgbClr val="00B0F0"/>
                </a:solidFill>
                <a:latin typeface="Times New Roman" panose="02020603050405020304" pitchFamily="18" charset="0"/>
                <a:cs typeface="Times New Roman" panose="02020603050405020304" pitchFamily="18" charset="0"/>
              </a:rPr>
              <a:t>.</a:t>
            </a:r>
          </a:p>
          <a:p>
            <a:pPr algn="ctr"/>
            <a:r>
              <a:rPr lang="kk-KZ" sz="1400" dirty="0" smtClean="0">
                <a:solidFill>
                  <a:srgbClr val="00B0F0"/>
                </a:solidFill>
                <a:latin typeface="Times New Roman" panose="02020603050405020304" pitchFamily="18" charset="0"/>
                <a:cs typeface="Times New Roman" panose="02020603050405020304" pitchFamily="18" charset="0"/>
              </a:rPr>
              <a:t>                                                </a:t>
            </a:r>
            <a:r>
              <a:rPr lang="kk-KZ" sz="1400" dirty="0">
                <a:solidFill>
                  <a:srgbClr val="00B0F0"/>
                </a:solidFill>
                <a:latin typeface="Times New Roman" panose="02020603050405020304" pitchFamily="18" charset="0"/>
                <a:cs typeface="Times New Roman" panose="02020603050405020304" pitchFamily="18" charset="0"/>
              </a:rPr>
              <a:t>Екатерина </a:t>
            </a:r>
            <a:r>
              <a:rPr lang="kk-KZ" sz="1400" dirty="0" smtClean="0">
                <a:solidFill>
                  <a:srgbClr val="00B0F0"/>
                </a:solidFill>
                <a:latin typeface="Times New Roman" panose="02020603050405020304" pitchFamily="18" charset="0"/>
                <a:cs typeface="Times New Roman" panose="02020603050405020304" pitchFamily="18" charset="0"/>
              </a:rPr>
              <a:t>П</a:t>
            </a:r>
            <a:endParaRPr lang="ru-RU" sz="1400"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110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805264"/>
            <a:ext cx="2938463" cy="88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5719538"/>
            <a:ext cx="4560887"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5" y="1274697"/>
            <a:ext cx="3397919" cy="2477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09972" y="260648"/>
            <a:ext cx="3583482" cy="954107"/>
          </a:xfrm>
          <a:prstGeom prst="rect">
            <a:avLst/>
          </a:prstGeom>
          <a:noFill/>
        </p:spPr>
        <p:txBody>
          <a:bodyPr wrap="square" rtlCol="0">
            <a:spAutoFit/>
          </a:bodyPr>
          <a:lstStyle/>
          <a:p>
            <a:pPr algn="ctr"/>
            <a:r>
              <a:rPr lang="ru-RU" sz="1400" dirty="0" smtClean="0">
                <a:solidFill>
                  <a:srgbClr val="00B0F0"/>
                </a:solidFill>
                <a:latin typeface="Times New Roman" panose="02020603050405020304" pitchFamily="18" charset="0"/>
                <a:cs typeface="Times New Roman" panose="02020603050405020304" pitchFamily="18" charset="0"/>
              </a:rPr>
              <a:t>Кеңес әскерлерінің Ауғанстан жерінен</a:t>
            </a:r>
          </a:p>
          <a:p>
            <a:pPr algn="ctr"/>
            <a:r>
              <a:rPr lang="ru-RU" sz="1400" dirty="0">
                <a:solidFill>
                  <a:srgbClr val="00B0F0"/>
                </a:solidFill>
                <a:latin typeface="Times New Roman" panose="02020603050405020304" pitchFamily="18" charset="0"/>
                <a:cs typeface="Times New Roman" panose="02020603050405020304" pitchFamily="18" charset="0"/>
              </a:rPr>
              <a:t>ш</a:t>
            </a:r>
            <a:r>
              <a:rPr lang="ru-RU" sz="1400" dirty="0" smtClean="0">
                <a:solidFill>
                  <a:srgbClr val="00B0F0"/>
                </a:solidFill>
                <a:latin typeface="Times New Roman" panose="02020603050405020304" pitchFamily="18" charset="0"/>
                <a:cs typeface="Times New Roman" panose="02020603050405020304" pitchFamily="18" charset="0"/>
              </a:rPr>
              <a:t>ығарылуына 32 жыл толуына байланысты ко</a:t>
            </a:r>
            <a:r>
              <a:rPr lang="kk-KZ" sz="1400" dirty="0" smtClean="0">
                <a:solidFill>
                  <a:srgbClr val="00B0F0"/>
                </a:solidFill>
                <a:latin typeface="Times New Roman" panose="02020603050405020304" pitchFamily="18" charset="0"/>
                <a:cs typeface="Times New Roman" panose="02020603050405020304" pitchFamily="18" charset="0"/>
              </a:rPr>
              <a:t>лледжішілік «Ұрпаққа үлгі болар ерлік» атты көрме ұйымдастырылды.  </a:t>
            </a:r>
            <a:endParaRPr lang="ru-RU" dirty="0">
              <a:solidFill>
                <a:srgbClr val="00B0F0"/>
              </a:solidFill>
              <a:latin typeface="Times New Roman" panose="02020603050405020304" pitchFamily="18" charset="0"/>
              <a:cs typeface="Times New Roman" panose="02020603050405020304" pitchFamily="18" charset="0"/>
            </a:endParaRPr>
          </a:p>
        </p:txBody>
      </p:sp>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4494" y="3861048"/>
            <a:ext cx="1525711" cy="1858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79512" y="3752311"/>
            <a:ext cx="1728191" cy="1938992"/>
          </a:xfrm>
          <a:prstGeom prst="rect">
            <a:avLst/>
          </a:prstGeom>
          <a:noFill/>
        </p:spPr>
        <p:txBody>
          <a:bodyPr wrap="square" rtlCol="0">
            <a:spAutoFit/>
          </a:bodyPr>
          <a:lstStyle/>
          <a:p>
            <a:pPr algn="just"/>
            <a:r>
              <a:rPr lang="kk-KZ" sz="1200" dirty="0" smtClean="0">
                <a:solidFill>
                  <a:srgbClr val="00B0F0"/>
                </a:solidFill>
                <a:latin typeface="Times New Roman" panose="02020603050405020304" pitchFamily="18" charset="0"/>
                <a:cs typeface="Times New Roman" panose="02020603050405020304" pitchFamily="18" charset="0"/>
              </a:rPr>
              <a:t>      Біздің колледж кітапханасында жылда «Кітапханаға кітап сыйла» акциясы өтеді, сонын белсенді қатысушының бірі Альбасиуни Амани «Фермер» мамандығы 243 топ студенті. Рахмет !!!</a:t>
            </a:r>
            <a:endParaRPr lang="ru-RU" sz="1200" dirty="0">
              <a:solidFill>
                <a:srgbClr val="00B0F0"/>
              </a:solidFill>
              <a:latin typeface="Times New Roman" panose="02020603050405020304" pitchFamily="18" charset="0"/>
              <a:cs typeface="Times New Roman" panose="02020603050405020304" pitchFamily="18" charset="0"/>
            </a:endParaRPr>
          </a:p>
        </p:txBody>
      </p:sp>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6" y="32048"/>
            <a:ext cx="329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9448" y="489248"/>
            <a:ext cx="2574963" cy="2147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0233" y="489248"/>
            <a:ext cx="2376264" cy="2147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рямоугольник 12"/>
          <p:cNvSpPr/>
          <p:nvPr/>
        </p:nvSpPr>
        <p:spPr>
          <a:xfrm>
            <a:off x="4066777" y="4511155"/>
            <a:ext cx="4968553" cy="1169551"/>
          </a:xfrm>
          <a:prstGeom prst="rect">
            <a:avLst/>
          </a:prstGeom>
        </p:spPr>
        <p:txBody>
          <a:bodyPr wrap="square">
            <a:spAutoFit/>
          </a:bodyPr>
          <a:lstStyle/>
          <a:p>
            <a:pPr algn="ctr"/>
            <a:r>
              <a:rPr lang="ru-RU" sz="1400" dirty="0" smtClean="0">
                <a:solidFill>
                  <a:srgbClr val="FF0000"/>
                </a:solidFill>
                <a:latin typeface="Times New Roman" panose="02020603050405020304" pitchFamily="18" charset="0"/>
                <a:cs typeface="Times New Roman" panose="02020603050405020304" pitchFamily="18" charset="0"/>
              </a:rPr>
              <a:t>«Жалпыадамзаттық </a:t>
            </a:r>
            <a:r>
              <a:rPr lang="ru-RU" sz="1400" dirty="0">
                <a:solidFill>
                  <a:srgbClr val="FF0000"/>
                </a:solidFill>
                <a:latin typeface="Times New Roman" panose="02020603050405020304" pitchFamily="18" charset="0"/>
                <a:cs typeface="Times New Roman" panose="02020603050405020304" pitchFamily="18" charset="0"/>
              </a:rPr>
              <a:t>құндылық рухани- </a:t>
            </a:r>
            <a:endParaRPr lang="ru-RU" sz="1400" dirty="0" smtClean="0">
              <a:solidFill>
                <a:srgbClr val="FF0000"/>
              </a:solidFill>
              <a:latin typeface="Times New Roman" panose="02020603050405020304" pitchFamily="18" charset="0"/>
              <a:cs typeface="Times New Roman" panose="02020603050405020304" pitchFamily="18" charset="0"/>
            </a:endParaRPr>
          </a:p>
          <a:p>
            <a:pPr algn="ctr"/>
            <a:r>
              <a:rPr lang="ru-RU" sz="1400" dirty="0" smtClean="0">
                <a:solidFill>
                  <a:srgbClr val="FF0000"/>
                </a:solidFill>
                <a:latin typeface="Times New Roman" panose="02020603050405020304" pitchFamily="18" charset="0"/>
                <a:cs typeface="Times New Roman" panose="02020603050405020304" pitchFamily="18" charset="0"/>
              </a:rPr>
              <a:t>адамгершілікті </a:t>
            </a:r>
            <a:r>
              <a:rPr lang="ru-RU" sz="1400" dirty="0">
                <a:solidFill>
                  <a:srgbClr val="FF0000"/>
                </a:solidFill>
                <a:latin typeface="Times New Roman" panose="02020603050405020304" pitchFamily="18" charset="0"/>
                <a:cs typeface="Times New Roman" panose="02020603050405020304" pitchFamily="18" charset="0"/>
              </a:rPr>
              <a:t>тәрбиелеу </a:t>
            </a:r>
            <a:r>
              <a:rPr lang="ru-RU" sz="1400" dirty="0" smtClean="0">
                <a:solidFill>
                  <a:srgbClr val="FF0000"/>
                </a:solidFill>
                <a:latin typeface="Times New Roman" panose="02020603050405020304" pitchFamily="18" charset="0"/>
                <a:cs typeface="Times New Roman" panose="02020603050405020304" pitchFamily="18" charset="0"/>
              </a:rPr>
              <a:t>негізі»</a:t>
            </a:r>
          </a:p>
          <a:p>
            <a:pPr algn="just"/>
            <a:r>
              <a:rPr lang="ru-RU" sz="1400" dirty="0" smtClean="0">
                <a:solidFill>
                  <a:srgbClr val="00B0F0"/>
                </a:solidFill>
                <a:latin typeface="Times New Roman" panose="02020603050405020304" pitchFamily="18" charset="0"/>
                <a:cs typeface="Times New Roman" panose="02020603050405020304" pitchFamily="18" charset="0"/>
              </a:rPr>
              <a:t>Бұл </a:t>
            </a:r>
            <a:r>
              <a:rPr lang="ru-RU" sz="1400" dirty="0">
                <a:solidFill>
                  <a:srgbClr val="00B0F0"/>
                </a:solidFill>
                <a:latin typeface="Times New Roman" panose="02020603050405020304" pitchFamily="18" charset="0"/>
                <a:cs typeface="Times New Roman" panose="02020603050405020304" pitchFamily="18" charset="0"/>
              </a:rPr>
              <a:t>бейне ролик арқылы өскелең ұрпақ бойынан адамгершілік, ізгілік, имандылық</a:t>
            </a:r>
            <a:r>
              <a:rPr lang="ru-RU" sz="1400" dirty="0" smtClean="0">
                <a:solidFill>
                  <a:srgbClr val="00B0F0"/>
                </a:solidFill>
                <a:latin typeface="Times New Roman" panose="02020603050405020304" pitchFamily="18" charset="0"/>
                <a:cs typeface="Times New Roman" panose="02020603050405020304" pitchFamily="18" charset="0"/>
              </a:rPr>
              <a:t>, жанашырлық </a:t>
            </a:r>
            <a:r>
              <a:rPr lang="ru-RU" sz="1400" dirty="0">
                <a:solidFill>
                  <a:srgbClr val="00B0F0"/>
                </a:solidFill>
                <a:latin typeface="Times New Roman" panose="02020603050405020304" pitchFamily="18" charset="0"/>
                <a:cs typeface="Times New Roman" panose="02020603050405020304" pitchFamily="18" charset="0"/>
              </a:rPr>
              <a:t>ең бастысы құқықтық сауаттылықты тәрбелеуді негізге </a:t>
            </a:r>
            <a:r>
              <a:rPr lang="ru-RU" sz="1400" dirty="0" smtClean="0">
                <a:solidFill>
                  <a:srgbClr val="00B0F0"/>
                </a:solidFill>
                <a:latin typeface="Times New Roman" panose="02020603050405020304" pitchFamily="18" charset="0"/>
                <a:cs typeface="Times New Roman" panose="02020603050405020304" pitchFamily="18" charset="0"/>
              </a:rPr>
              <a:t>алдық.</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2059" name="Picture 11"/>
          <p:cNvPicPr>
            <a:picLocks noChangeAspect="1" noChangeArrowheads="1"/>
          </p:cNvPicPr>
          <p:nvPr/>
        </p:nvPicPr>
        <p:blipFill rotWithShape="1">
          <a:blip r:embed="rId9">
            <a:extLst>
              <a:ext uri="{28A0092B-C50C-407E-A947-70E740481C1C}">
                <a14:useLocalDpi xmlns:a14="http://schemas.microsoft.com/office/drawing/2010/main" val="0"/>
              </a:ext>
            </a:extLst>
          </a:blip>
          <a:srcRect l="22255" t="41449" r="50843" b="31149"/>
          <a:stretch/>
        </p:blipFill>
        <p:spPr bwMode="auto">
          <a:xfrm>
            <a:off x="4001477" y="2708920"/>
            <a:ext cx="2562934" cy="1802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p:cNvPicPr>
            <a:picLocks noChangeAspect="1" noChangeArrowheads="1"/>
          </p:cNvPicPr>
          <p:nvPr/>
        </p:nvPicPr>
        <p:blipFill rotWithShape="1">
          <a:blip r:embed="rId10">
            <a:extLst>
              <a:ext uri="{28A0092B-C50C-407E-A947-70E740481C1C}">
                <a14:useLocalDpi xmlns:a14="http://schemas.microsoft.com/office/drawing/2010/main" val="0"/>
              </a:ext>
            </a:extLst>
          </a:blip>
          <a:srcRect l="21953" t="41528" r="50781" b="32500"/>
          <a:stretch/>
        </p:blipFill>
        <p:spPr bwMode="auto">
          <a:xfrm>
            <a:off x="6638926" y="2719449"/>
            <a:ext cx="2396404"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2488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2841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04904" y="1642624"/>
            <a:ext cx="1532757"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kk-KZ" sz="1200" dirty="0" smtClean="0">
                <a:solidFill>
                  <a:srgbClr val="00B0F0"/>
                </a:solidFill>
                <a:latin typeface="Times New Roman" panose="02020603050405020304" pitchFamily="18" charset="0"/>
                <a:cs typeface="Times New Roman" panose="02020603050405020304" pitchFamily="18" charset="0"/>
              </a:rPr>
              <a:t>Сақтағанов Б</a:t>
            </a:r>
          </a:p>
          <a:p>
            <a:pPr algn="ctr"/>
            <a:r>
              <a:rPr lang="kk-KZ" sz="1200" dirty="0" smtClean="0">
                <a:solidFill>
                  <a:srgbClr val="00B0F0"/>
                </a:solidFill>
                <a:latin typeface="Times New Roman" panose="02020603050405020304" pitchFamily="18" charset="0"/>
                <a:cs typeface="Times New Roman" panose="02020603050405020304" pitchFamily="18" charset="0"/>
              </a:rPr>
              <a:t>Д-13-20,1 курс</a:t>
            </a:r>
            <a:endParaRPr lang="ru-RU" sz="1200" dirty="0">
              <a:solidFill>
                <a:srgbClr val="00B0F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643640" y="1642624"/>
            <a:ext cx="154882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kk-KZ" sz="1200" dirty="0" smtClean="0">
                <a:solidFill>
                  <a:srgbClr val="00B0F0"/>
                </a:solidFill>
                <a:latin typeface="Times New Roman" panose="02020603050405020304" pitchFamily="18" charset="0"/>
                <a:cs typeface="Times New Roman" panose="02020603050405020304" pitchFamily="18" charset="0"/>
              </a:rPr>
              <a:t>Сейсекеев А</a:t>
            </a:r>
          </a:p>
          <a:p>
            <a:pPr algn="ctr"/>
            <a:r>
              <a:rPr lang="kk-KZ" sz="1200" dirty="0" smtClean="0">
                <a:solidFill>
                  <a:srgbClr val="00B0F0"/>
                </a:solidFill>
                <a:latin typeface="Times New Roman" panose="02020603050405020304" pitchFamily="18" charset="0"/>
                <a:cs typeface="Times New Roman" panose="02020603050405020304" pitchFamily="18" charset="0"/>
              </a:rPr>
              <a:t>Д-13-20, 1 курс</a:t>
            </a:r>
            <a:endParaRPr lang="ru-RU" sz="1200" dirty="0">
              <a:solidFill>
                <a:srgbClr val="00B0F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700224" y="3870468"/>
            <a:ext cx="1495512"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kk-KZ" sz="1200" dirty="0" smtClean="0">
                <a:solidFill>
                  <a:srgbClr val="00B0F0"/>
                </a:solidFill>
                <a:latin typeface="Times New Roman" panose="02020603050405020304" pitchFamily="18" charset="0"/>
                <a:cs typeface="Times New Roman" panose="02020603050405020304" pitchFamily="18" charset="0"/>
              </a:rPr>
              <a:t>Мұхтар А</a:t>
            </a:r>
          </a:p>
          <a:p>
            <a:pPr algn="ctr"/>
            <a:r>
              <a:rPr lang="kk-KZ" sz="1200" dirty="0" smtClean="0">
                <a:solidFill>
                  <a:srgbClr val="00B0F0"/>
                </a:solidFill>
                <a:latin typeface="Times New Roman" panose="02020603050405020304" pitchFamily="18" charset="0"/>
                <a:cs typeface="Times New Roman" panose="02020603050405020304" pitchFamily="18" charset="0"/>
              </a:rPr>
              <a:t>6-топ</a:t>
            </a:r>
            <a:r>
              <a:rPr lang="ru-RU" sz="1200" dirty="0" smtClean="0">
                <a:solidFill>
                  <a:srgbClr val="00B0F0"/>
                </a:solidFill>
                <a:latin typeface="Times New Roman" panose="02020603050405020304" pitchFamily="18" charset="0"/>
                <a:cs typeface="Times New Roman" panose="02020603050405020304" pitchFamily="18" charset="0"/>
              </a:rPr>
              <a:t>, </a:t>
            </a:r>
            <a:r>
              <a:rPr lang="kk-KZ" sz="1200" dirty="0" smtClean="0">
                <a:solidFill>
                  <a:srgbClr val="00B0F0"/>
                </a:solidFill>
                <a:latin typeface="Times New Roman" panose="02020603050405020304" pitchFamily="18" charset="0"/>
                <a:cs typeface="Times New Roman" panose="02020603050405020304" pitchFamily="18" charset="0"/>
              </a:rPr>
              <a:t>2 курс</a:t>
            </a:r>
          </a:p>
        </p:txBody>
      </p:sp>
      <p:sp>
        <p:nvSpPr>
          <p:cNvPr id="6" name="TextBox 5"/>
          <p:cNvSpPr txBox="1"/>
          <p:nvPr/>
        </p:nvSpPr>
        <p:spPr>
          <a:xfrm>
            <a:off x="2828394" y="3870469"/>
            <a:ext cx="1512168"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kk-KZ" sz="1200" dirty="0" smtClean="0">
                <a:solidFill>
                  <a:srgbClr val="00B0F0"/>
                </a:solidFill>
                <a:latin typeface="Times New Roman" panose="02020603050405020304" pitchFamily="18" charset="0"/>
                <a:cs typeface="Times New Roman" panose="02020603050405020304" pitchFamily="18" charset="0"/>
              </a:rPr>
              <a:t>Сайлаубай Г</a:t>
            </a:r>
          </a:p>
          <a:p>
            <a:pPr algn="ctr"/>
            <a:r>
              <a:rPr lang="kk-KZ" sz="1200" dirty="0" smtClean="0">
                <a:solidFill>
                  <a:srgbClr val="00B0F0"/>
                </a:solidFill>
                <a:latin typeface="Times New Roman" panose="02020603050405020304" pitchFamily="18" charset="0"/>
                <a:cs typeface="Times New Roman" panose="02020603050405020304" pitchFamily="18" charset="0"/>
              </a:rPr>
              <a:t>6-топ, 2 курс</a:t>
            </a:r>
            <a:endParaRPr lang="ru-RU" sz="1200" dirty="0">
              <a:solidFill>
                <a:srgbClr val="00B0F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887556" y="3884244"/>
            <a:ext cx="1512168"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kk-KZ" sz="1200" dirty="0" smtClean="0">
                <a:solidFill>
                  <a:srgbClr val="00B0F0"/>
                </a:solidFill>
                <a:latin typeface="Times New Roman" panose="02020603050405020304" pitchFamily="18" charset="0"/>
                <a:cs typeface="Times New Roman" panose="02020603050405020304" pitchFamily="18" charset="0"/>
              </a:rPr>
              <a:t>Болат Ә</a:t>
            </a:r>
          </a:p>
          <a:p>
            <a:pPr algn="ctr"/>
            <a:r>
              <a:rPr lang="kk-KZ" sz="1200" dirty="0" smtClean="0">
                <a:solidFill>
                  <a:srgbClr val="00B0F0"/>
                </a:solidFill>
                <a:latin typeface="Times New Roman" panose="02020603050405020304" pitchFamily="18" charset="0"/>
                <a:cs typeface="Times New Roman" panose="02020603050405020304" pitchFamily="18" charset="0"/>
              </a:rPr>
              <a:t>7-топ</a:t>
            </a:r>
            <a:r>
              <a:rPr lang="kk-KZ" sz="1200" dirty="0">
                <a:solidFill>
                  <a:srgbClr val="00B0F0"/>
                </a:solidFill>
                <a:latin typeface="Times New Roman" panose="02020603050405020304" pitchFamily="18" charset="0"/>
                <a:cs typeface="Times New Roman" panose="02020603050405020304" pitchFamily="18" charset="0"/>
              </a:rPr>
              <a:t>, 2 </a:t>
            </a:r>
            <a:r>
              <a:rPr lang="kk-KZ" sz="1200" dirty="0" smtClean="0">
                <a:solidFill>
                  <a:srgbClr val="00B0F0"/>
                </a:solidFill>
                <a:latin typeface="Times New Roman" panose="02020603050405020304" pitchFamily="18" charset="0"/>
                <a:cs typeface="Times New Roman" panose="02020603050405020304" pitchFamily="18" charset="0"/>
              </a:rPr>
              <a:t>курс</a:t>
            </a:r>
            <a:endParaRPr lang="ru-RU" sz="1200" dirty="0">
              <a:solidFill>
                <a:srgbClr val="00B0F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7017474" y="3884244"/>
            <a:ext cx="1444818"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kk-KZ" sz="1200" dirty="0" smtClean="0">
                <a:solidFill>
                  <a:srgbClr val="00B0F0"/>
                </a:solidFill>
                <a:latin typeface="Times New Roman" panose="02020603050405020304" pitchFamily="18" charset="0"/>
                <a:cs typeface="Times New Roman" panose="02020603050405020304" pitchFamily="18" charset="0"/>
              </a:rPr>
              <a:t>Ереншиева Ш</a:t>
            </a:r>
          </a:p>
          <a:p>
            <a:pPr algn="ctr"/>
            <a:r>
              <a:rPr lang="kk-KZ" sz="1200" dirty="0" smtClean="0">
                <a:solidFill>
                  <a:srgbClr val="00B0F0"/>
                </a:solidFill>
                <a:latin typeface="Times New Roman" panose="02020603050405020304" pitchFamily="18" charset="0"/>
                <a:cs typeface="Times New Roman" panose="02020603050405020304" pitchFamily="18" charset="0"/>
              </a:rPr>
              <a:t>9-топ</a:t>
            </a:r>
            <a:r>
              <a:rPr lang="kk-KZ" sz="1200" dirty="0">
                <a:solidFill>
                  <a:srgbClr val="00B0F0"/>
                </a:solidFill>
                <a:latin typeface="Times New Roman" panose="02020603050405020304" pitchFamily="18" charset="0"/>
                <a:cs typeface="Times New Roman" panose="02020603050405020304" pitchFamily="18" charset="0"/>
              </a:rPr>
              <a:t>, 2 </a:t>
            </a:r>
            <a:r>
              <a:rPr lang="kk-KZ" sz="1200" dirty="0" smtClean="0">
                <a:solidFill>
                  <a:srgbClr val="00B0F0"/>
                </a:solidFill>
                <a:latin typeface="Times New Roman" panose="02020603050405020304" pitchFamily="18" charset="0"/>
                <a:cs typeface="Times New Roman" panose="02020603050405020304" pitchFamily="18" charset="0"/>
              </a:rPr>
              <a:t>курс</a:t>
            </a:r>
            <a:endParaRPr lang="ru-RU" sz="1200" dirty="0">
              <a:solidFill>
                <a:srgbClr val="00B0F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79512" y="6142138"/>
            <a:ext cx="1512168"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kk-KZ" sz="1200" dirty="0" smtClean="0">
                <a:solidFill>
                  <a:srgbClr val="00B0F0"/>
                </a:solidFill>
                <a:latin typeface="Times New Roman" panose="02020603050405020304" pitchFamily="18" charset="0"/>
                <a:cs typeface="Times New Roman" panose="02020603050405020304" pitchFamily="18" charset="0"/>
              </a:rPr>
              <a:t>Берденбекқызы Б</a:t>
            </a:r>
          </a:p>
          <a:p>
            <a:pPr algn="ctr"/>
            <a:r>
              <a:rPr lang="kk-KZ" sz="1200" dirty="0" smtClean="0">
                <a:solidFill>
                  <a:srgbClr val="00B0F0"/>
                </a:solidFill>
                <a:latin typeface="Times New Roman" panose="02020603050405020304" pitchFamily="18" charset="0"/>
                <a:cs typeface="Times New Roman" panose="02020603050405020304" pitchFamily="18" charset="0"/>
              </a:rPr>
              <a:t>45-топ</a:t>
            </a:r>
            <a:r>
              <a:rPr lang="kk-KZ" sz="1200" dirty="0">
                <a:solidFill>
                  <a:srgbClr val="00B0F0"/>
                </a:solidFill>
                <a:latin typeface="Times New Roman" panose="02020603050405020304" pitchFamily="18" charset="0"/>
                <a:cs typeface="Times New Roman" panose="02020603050405020304" pitchFamily="18" charset="0"/>
              </a:rPr>
              <a:t>, 2 </a:t>
            </a:r>
            <a:r>
              <a:rPr lang="kk-KZ" sz="1200" dirty="0" smtClean="0">
                <a:solidFill>
                  <a:srgbClr val="00B0F0"/>
                </a:solidFill>
                <a:latin typeface="Times New Roman" panose="02020603050405020304" pitchFamily="18" charset="0"/>
                <a:cs typeface="Times New Roman" panose="02020603050405020304" pitchFamily="18" charset="0"/>
              </a:rPr>
              <a:t>курс</a:t>
            </a:r>
            <a:endParaRPr lang="ru-RU" sz="1200" dirty="0">
              <a:solidFill>
                <a:srgbClr val="00B0F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973157" y="6137574"/>
            <a:ext cx="1512168"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kk-KZ" sz="1200" dirty="0" smtClean="0">
                <a:solidFill>
                  <a:srgbClr val="00B0F0"/>
                </a:solidFill>
                <a:latin typeface="Times New Roman" panose="02020603050405020304" pitchFamily="18" charset="0"/>
                <a:cs typeface="Times New Roman" panose="02020603050405020304" pitchFamily="18" charset="0"/>
              </a:rPr>
              <a:t>Татыбаева Б</a:t>
            </a:r>
          </a:p>
          <a:p>
            <a:pPr algn="ctr"/>
            <a:r>
              <a:rPr lang="kk-KZ" sz="1200" dirty="0" smtClean="0">
                <a:solidFill>
                  <a:srgbClr val="00B0F0"/>
                </a:solidFill>
                <a:latin typeface="Times New Roman" panose="02020603050405020304" pitchFamily="18" charset="0"/>
                <a:cs typeface="Times New Roman" panose="02020603050405020304" pitchFamily="18" charset="0"/>
              </a:rPr>
              <a:t>45-топ</a:t>
            </a:r>
            <a:r>
              <a:rPr lang="kk-KZ" sz="1200" dirty="0">
                <a:solidFill>
                  <a:srgbClr val="00B0F0"/>
                </a:solidFill>
                <a:latin typeface="Times New Roman" panose="02020603050405020304" pitchFamily="18" charset="0"/>
                <a:cs typeface="Times New Roman" panose="02020603050405020304" pitchFamily="18" charset="0"/>
              </a:rPr>
              <a:t>, 2 </a:t>
            </a:r>
            <a:r>
              <a:rPr lang="kk-KZ" sz="1200" dirty="0" smtClean="0">
                <a:solidFill>
                  <a:srgbClr val="00B0F0"/>
                </a:solidFill>
                <a:latin typeface="Times New Roman" panose="02020603050405020304" pitchFamily="18" charset="0"/>
                <a:cs typeface="Times New Roman" panose="02020603050405020304" pitchFamily="18" charset="0"/>
              </a:rPr>
              <a:t>курс</a:t>
            </a:r>
            <a:endParaRPr lang="ru-RU" sz="1200" dirty="0">
              <a:solidFill>
                <a:srgbClr val="00B0F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707904" y="6118862"/>
            <a:ext cx="1512168"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kk-KZ" sz="1200" dirty="0" smtClean="0">
                <a:solidFill>
                  <a:srgbClr val="00B0F0"/>
                </a:solidFill>
                <a:latin typeface="Times New Roman" panose="02020603050405020304" pitchFamily="18" charset="0"/>
                <a:cs typeface="Times New Roman" panose="02020603050405020304" pitchFamily="18" charset="0"/>
              </a:rPr>
              <a:t>Тулентай А, </a:t>
            </a:r>
          </a:p>
          <a:p>
            <a:pPr algn="ctr"/>
            <a:r>
              <a:rPr lang="kk-KZ" sz="1200" dirty="0" smtClean="0">
                <a:solidFill>
                  <a:srgbClr val="00B0F0"/>
                </a:solidFill>
                <a:latin typeface="Times New Roman" panose="02020603050405020304" pitchFamily="18" charset="0"/>
                <a:cs typeface="Times New Roman" panose="02020603050405020304" pitchFamily="18" charset="0"/>
              </a:rPr>
              <a:t>45 –топ,2 курс</a:t>
            </a:r>
            <a:endParaRPr lang="ru-RU" sz="1200" dirty="0">
              <a:solidFill>
                <a:srgbClr val="00B0F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5503446" y="6137574"/>
            <a:ext cx="1512168"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kk-KZ" sz="1200" dirty="0" smtClean="0">
                <a:solidFill>
                  <a:srgbClr val="00B0F0"/>
                </a:solidFill>
                <a:latin typeface="Times New Roman" panose="02020603050405020304" pitchFamily="18" charset="0"/>
                <a:cs typeface="Times New Roman" panose="02020603050405020304" pitchFamily="18" charset="0"/>
              </a:rPr>
              <a:t>Томысбек А</a:t>
            </a:r>
          </a:p>
          <a:p>
            <a:pPr algn="ctr"/>
            <a:r>
              <a:rPr lang="kk-KZ" sz="1200" dirty="0" smtClean="0">
                <a:solidFill>
                  <a:srgbClr val="00B0F0"/>
                </a:solidFill>
                <a:latin typeface="Times New Roman" panose="02020603050405020304" pitchFamily="18" charset="0"/>
                <a:cs typeface="Times New Roman" panose="02020603050405020304" pitchFamily="18" charset="0"/>
              </a:rPr>
              <a:t>45-топ</a:t>
            </a:r>
            <a:r>
              <a:rPr lang="kk-KZ" sz="1200" dirty="0">
                <a:solidFill>
                  <a:srgbClr val="00B0F0"/>
                </a:solidFill>
                <a:latin typeface="Times New Roman" panose="02020603050405020304" pitchFamily="18" charset="0"/>
                <a:cs typeface="Times New Roman" panose="02020603050405020304" pitchFamily="18" charset="0"/>
              </a:rPr>
              <a:t>, 2 </a:t>
            </a:r>
            <a:r>
              <a:rPr lang="kk-KZ" sz="1200" dirty="0" smtClean="0">
                <a:solidFill>
                  <a:srgbClr val="00B0F0"/>
                </a:solidFill>
                <a:latin typeface="Times New Roman" panose="02020603050405020304" pitchFamily="18" charset="0"/>
                <a:cs typeface="Times New Roman" panose="02020603050405020304" pitchFamily="18" charset="0"/>
              </a:rPr>
              <a:t>курс</a:t>
            </a:r>
            <a:endParaRPr lang="ru-RU" sz="1200" dirty="0">
              <a:solidFill>
                <a:srgbClr val="00B0F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7279678" y="6118862"/>
            <a:ext cx="1540793"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kk-KZ" sz="1200" dirty="0" smtClean="0">
                <a:solidFill>
                  <a:srgbClr val="00B0F0"/>
                </a:solidFill>
                <a:latin typeface="Times New Roman" panose="02020603050405020304" pitchFamily="18" charset="0"/>
                <a:cs typeface="Times New Roman" panose="02020603050405020304" pitchFamily="18" charset="0"/>
              </a:rPr>
              <a:t>Удовиченко Е</a:t>
            </a:r>
          </a:p>
          <a:p>
            <a:pPr algn="ctr"/>
            <a:r>
              <a:rPr lang="kk-KZ" sz="1200" dirty="0" smtClean="0">
                <a:solidFill>
                  <a:srgbClr val="00B0F0"/>
                </a:solidFill>
                <a:latin typeface="Times New Roman" panose="02020603050405020304" pitchFamily="18" charset="0"/>
                <a:cs typeface="Times New Roman" panose="02020603050405020304" pitchFamily="18" charset="0"/>
              </a:rPr>
              <a:t>244-топ</a:t>
            </a:r>
            <a:r>
              <a:rPr lang="kk-KZ" sz="1200" dirty="0">
                <a:solidFill>
                  <a:srgbClr val="00B0F0"/>
                </a:solidFill>
                <a:latin typeface="Times New Roman" panose="02020603050405020304" pitchFamily="18" charset="0"/>
                <a:cs typeface="Times New Roman" panose="02020603050405020304" pitchFamily="18" charset="0"/>
              </a:rPr>
              <a:t>, 2 </a:t>
            </a:r>
            <a:r>
              <a:rPr lang="kk-KZ" sz="1200" dirty="0" smtClean="0">
                <a:solidFill>
                  <a:srgbClr val="00B0F0"/>
                </a:solidFill>
                <a:latin typeface="Times New Roman" panose="02020603050405020304" pitchFamily="18" charset="0"/>
                <a:cs typeface="Times New Roman" panose="02020603050405020304" pitchFamily="18" charset="0"/>
              </a:rPr>
              <a:t>курс</a:t>
            </a:r>
            <a:endParaRPr lang="ru-RU" sz="1200" dirty="0">
              <a:solidFill>
                <a:srgbClr val="00B0F0"/>
              </a:solidFill>
              <a:latin typeface="Times New Roman" panose="02020603050405020304" pitchFamily="18" charset="0"/>
              <a:cs typeface="Times New Roman" panose="02020603050405020304" pitchFamily="18" charset="0"/>
            </a:endParaRPr>
          </a:p>
        </p:txBody>
      </p:sp>
      <p:pic>
        <p:nvPicPr>
          <p:cNvPr id="2050" name="Picture 2" descr="C:\Users\User\AppData\Local\Temp\Rar$DIa4648.30169\IMG_08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4753666" y="2238183"/>
            <a:ext cx="1779955" cy="151216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ser\AppData\Local\Temp\Rar$DIa4648.8134\IMG_08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4345908"/>
            <a:ext cx="1512168" cy="17867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User\AppData\Local\Temp\Rar$DIa4648.12595\IMG_084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5947" y="4361479"/>
            <a:ext cx="1512168" cy="178066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User\AppData\Local\Temp\Rar$DIa4648.16558\IMG_084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92738" y="4345909"/>
            <a:ext cx="1492588" cy="177295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User\AppData\Local\Temp\Rar$DIa4648.27725\IMG_084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0224" y="2104289"/>
            <a:ext cx="1495512" cy="176617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Users\User\AppData\Local\Temp\Rar$DIa4648.44071\IMG_083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200000">
            <a:off x="3570608" y="4483208"/>
            <a:ext cx="1786763" cy="15121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User\AppData\Local\Temp\Rar$DIa1752.42536\IMG_191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200000">
            <a:off x="3508286" y="113247"/>
            <a:ext cx="1525995" cy="153275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AppData\Local\Temp\Rar$DIa1752.226\IMG_1919.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200000">
            <a:off x="5655057" y="105211"/>
            <a:ext cx="1525991" cy="15488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AppData\Local\Temp\Rar$DIa1752.12625\IMG_1936.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6200000">
            <a:off x="2694502" y="2238184"/>
            <a:ext cx="1779955" cy="151216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Downloads\IMG-20201130-WA0027.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15614" y="2104290"/>
            <a:ext cx="1444818" cy="17726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User\AppData\Local\Temp\Rar$DIa5528.15972\IMG-20210304-WA0005.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02451" y="4361478"/>
            <a:ext cx="1518020" cy="1771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114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80861"/>
            <a:ext cx="2691246" cy="350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04900" y="4116438"/>
            <a:ext cx="1546498"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kk-KZ" sz="1200" dirty="0" smtClean="0">
                <a:solidFill>
                  <a:srgbClr val="00B0F0"/>
                </a:solidFill>
                <a:latin typeface="Times New Roman" panose="02020603050405020304" pitchFamily="18" charset="0"/>
                <a:cs typeface="Times New Roman" panose="02020603050405020304" pitchFamily="18" charset="0"/>
              </a:rPr>
              <a:t>Таналиева  А</a:t>
            </a:r>
          </a:p>
          <a:p>
            <a:pPr algn="ctr"/>
            <a:r>
              <a:rPr lang="kk-KZ" sz="1200" dirty="0" smtClean="0">
                <a:solidFill>
                  <a:srgbClr val="00B0F0"/>
                </a:solidFill>
                <a:latin typeface="Times New Roman" panose="02020603050405020304" pitchFamily="18" charset="0"/>
                <a:cs typeface="Times New Roman" panose="02020603050405020304" pitchFamily="18" charset="0"/>
              </a:rPr>
              <a:t>44-топ</a:t>
            </a:r>
            <a:r>
              <a:rPr lang="kk-KZ" sz="1200" dirty="0">
                <a:solidFill>
                  <a:srgbClr val="00B0F0"/>
                </a:solidFill>
                <a:latin typeface="Times New Roman" panose="02020603050405020304" pitchFamily="18" charset="0"/>
                <a:cs typeface="Times New Roman" panose="02020603050405020304" pitchFamily="18" charset="0"/>
              </a:rPr>
              <a:t>, 3 </a:t>
            </a:r>
            <a:r>
              <a:rPr lang="kk-KZ" sz="1200" dirty="0" smtClean="0">
                <a:solidFill>
                  <a:srgbClr val="00B0F0"/>
                </a:solidFill>
                <a:latin typeface="Times New Roman" panose="02020603050405020304" pitchFamily="18" charset="0"/>
                <a:cs typeface="Times New Roman" panose="02020603050405020304" pitchFamily="18" charset="0"/>
              </a:rPr>
              <a:t>курс</a:t>
            </a:r>
            <a:endParaRPr lang="ru-RU" sz="1200" dirty="0">
              <a:solidFill>
                <a:srgbClr val="00B0F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736483" y="4117457"/>
            <a:ext cx="1664730"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kk-KZ" sz="1200" dirty="0" smtClean="0">
                <a:solidFill>
                  <a:srgbClr val="00B0F0"/>
                </a:solidFill>
                <a:latin typeface="Times New Roman" panose="02020603050405020304" pitchFamily="18" charset="0"/>
                <a:cs typeface="Times New Roman" panose="02020603050405020304" pitchFamily="18" charset="0"/>
              </a:rPr>
              <a:t>Чалдамбаева С</a:t>
            </a:r>
          </a:p>
          <a:p>
            <a:pPr algn="ctr"/>
            <a:r>
              <a:rPr lang="kk-KZ" sz="1200" dirty="0" smtClean="0">
                <a:solidFill>
                  <a:srgbClr val="00B0F0"/>
                </a:solidFill>
                <a:latin typeface="Times New Roman" panose="02020603050405020304" pitchFamily="18" charset="0"/>
                <a:cs typeface="Times New Roman" panose="02020603050405020304" pitchFamily="18" charset="0"/>
              </a:rPr>
              <a:t>44-топ</a:t>
            </a:r>
            <a:r>
              <a:rPr lang="kk-KZ" sz="1200" dirty="0">
                <a:solidFill>
                  <a:srgbClr val="00B0F0"/>
                </a:solidFill>
                <a:latin typeface="Times New Roman" panose="02020603050405020304" pitchFamily="18" charset="0"/>
                <a:cs typeface="Times New Roman" panose="02020603050405020304" pitchFamily="18" charset="0"/>
              </a:rPr>
              <a:t>, 3 </a:t>
            </a:r>
            <a:r>
              <a:rPr lang="kk-KZ" sz="1200" dirty="0" smtClean="0">
                <a:solidFill>
                  <a:srgbClr val="00B0F0"/>
                </a:solidFill>
                <a:latin typeface="Times New Roman" panose="02020603050405020304" pitchFamily="18" charset="0"/>
                <a:cs typeface="Times New Roman" panose="02020603050405020304" pitchFamily="18" charset="0"/>
              </a:rPr>
              <a:t>курс</a:t>
            </a:r>
            <a:endParaRPr lang="ru-RU" sz="1200" dirty="0">
              <a:solidFill>
                <a:srgbClr val="00B0F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10778" y="6256966"/>
            <a:ext cx="1540622"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kk-KZ" sz="1200" dirty="0" smtClean="0">
                <a:solidFill>
                  <a:srgbClr val="00B0F0"/>
                </a:solidFill>
                <a:latin typeface="Times New Roman" panose="02020603050405020304" pitchFamily="18" charset="0"/>
                <a:cs typeface="Times New Roman" panose="02020603050405020304" pitchFamily="18" charset="0"/>
              </a:rPr>
              <a:t>Югай В</a:t>
            </a:r>
          </a:p>
          <a:p>
            <a:pPr algn="ctr"/>
            <a:r>
              <a:rPr lang="kk-KZ" sz="1200" dirty="0" smtClean="0">
                <a:solidFill>
                  <a:srgbClr val="00B0F0"/>
                </a:solidFill>
                <a:latin typeface="Times New Roman" panose="02020603050405020304" pitchFamily="18" charset="0"/>
                <a:cs typeface="Times New Roman" panose="02020603050405020304" pitchFamily="18" charset="0"/>
              </a:rPr>
              <a:t>44-топ</a:t>
            </a:r>
            <a:r>
              <a:rPr lang="kk-KZ" sz="1200" dirty="0">
                <a:solidFill>
                  <a:srgbClr val="00B0F0"/>
                </a:solidFill>
                <a:latin typeface="Times New Roman" panose="02020603050405020304" pitchFamily="18" charset="0"/>
                <a:cs typeface="Times New Roman" panose="02020603050405020304" pitchFamily="18" charset="0"/>
              </a:rPr>
              <a:t>, 3 </a:t>
            </a:r>
            <a:r>
              <a:rPr lang="kk-KZ" sz="1200" dirty="0" smtClean="0">
                <a:solidFill>
                  <a:srgbClr val="00B0F0"/>
                </a:solidFill>
                <a:latin typeface="Times New Roman" panose="02020603050405020304" pitchFamily="18" charset="0"/>
                <a:cs typeface="Times New Roman" panose="02020603050405020304" pitchFamily="18" charset="0"/>
              </a:rPr>
              <a:t>курс</a:t>
            </a:r>
            <a:endParaRPr lang="ru-RU" sz="1200" dirty="0">
              <a:solidFill>
                <a:srgbClr val="00B0F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10778" y="2029650"/>
            <a:ext cx="1540619"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kk-KZ" sz="1200" dirty="0" smtClean="0">
                <a:solidFill>
                  <a:srgbClr val="00B0F0"/>
                </a:solidFill>
                <a:latin typeface="Times New Roman" panose="02020603050405020304" pitchFamily="18" charset="0"/>
                <a:cs typeface="Times New Roman" panose="02020603050405020304" pitchFamily="18" charset="0"/>
              </a:rPr>
              <a:t>Крашынин В</a:t>
            </a:r>
          </a:p>
          <a:p>
            <a:pPr algn="ctr"/>
            <a:r>
              <a:rPr lang="kk-KZ" sz="1200" dirty="0" smtClean="0">
                <a:solidFill>
                  <a:srgbClr val="00B0F0"/>
                </a:solidFill>
                <a:latin typeface="Times New Roman" panose="02020603050405020304" pitchFamily="18" charset="0"/>
                <a:cs typeface="Times New Roman" panose="02020603050405020304" pitchFamily="18" charset="0"/>
              </a:rPr>
              <a:t>3-топ</a:t>
            </a:r>
            <a:r>
              <a:rPr lang="kk-KZ" sz="1200" dirty="0">
                <a:solidFill>
                  <a:srgbClr val="00B0F0"/>
                </a:solidFill>
                <a:latin typeface="Times New Roman" panose="02020603050405020304" pitchFamily="18" charset="0"/>
                <a:cs typeface="Times New Roman" panose="02020603050405020304" pitchFamily="18" charset="0"/>
              </a:rPr>
              <a:t>, 3 </a:t>
            </a:r>
            <a:r>
              <a:rPr lang="kk-KZ" sz="1200" dirty="0" smtClean="0">
                <a:solidFill>
                  <a:srgbClr val="00B0F0"/>
                </a:solidFill>
                <a:latin typeface="Times New Roman" panose="02020603050405020304" pitchFamily="18" charset="0"/>
                <a:cs typeface="Times New Roman" panose="02020603050405020304" pitchFamily="18" charset="0"/>
              </a:rPr>
              <a:t>курс</a:t>
            </a:r>
            <a:endParaRPr lang="ru-RU" sz="1200" dirty="0">
              <a:solidFill>
                <a:srgbClr val="00B0F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754789" y="2006915"/>
            <a:ext cx="164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kk-KZ" sz="1200" dirty="0" smtClean="0">
                <a:solidFill>
                  <a:srgbClr val="00B0F0"/>
                </a:solidFill>
                <a:latin typeface="Times New Roman" panose="02020603050405020304" pitchFamily="18" charset="0"/>
                <a:cs typeface="Times New Roman" panose="02020603050405020304" pitchFamily="18" charset="0"/>
              </a:rPr>
              <a:t>Төлеген  А</a:t>
            </a:r>
          </a:p>
          <a:p>
            <a:pPr algn="ctr"/>
            <a:r>
              <a:rPr lang="kk-KZ" sz="1200" dirty="0" smtClean="0">
                <a:solidFill>
                  <a:srgbClr val="00B0F0"/>
                </a:solidFill>
                <a:latin typeface="Times New Roman" panose="02020603050405020304" pitchFamily="18" charset="0"/>
                <a:cs typeface="Times New Roman" panose="02020603050405020304" pitchFamily="18" charset="0"/>
              </a:rPr>
              <a:t>3-топ</a:t>
            </a:r>
            <a:r>
              <a:rPr lang="kk-KZ" sz="1200" dirty="0">
                <a:solidFill>
                  <a:srgbClr val="00B0F0"/>
                </a:solidFill>
                <a:latin typeface="Times New Roman" panose="02020603050405020304" pitchFamily="18" charset="0"/>
                <a:cs typeface="Times New Roman" panose="02020603050405020304" pitchFamily="18" charset="0"/>
              </a:rPr>
              <a:t>, 3 </a:t>
            </a:r>
            <a:r>
              <a:rPr lang="kk-KZ" sz="1200" dirty="0" smtClean="0">
                <a:solidFill>
                  <a:srgbClr val="00B0F0"/>
                </a:solidFill>
                <a:latin typeface="Times New Roman" panose="02020603050405020304" pitchFamily="18" charset="0"/>
                <a:cs typeface="Times New Roman" panose="02020603050405020304" pitchFamily="18" charset="0"/>
              </a:rPr>
              <a:t>курс</a:t>
            </a:r>
            <a:endParaRPr lang="ru-RU" sz="1200" dirty="0">
              <a:solidFill>
                <a:srgbClr val="00B0F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253226" y="6267977"/>
            <a:ext cx="1512168"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kk-KZ" sz="1200" dirty="0" smtClean="0">
                <a:solidFill>
                  <a:srgbClr val="00B0F0"/>
                </a:solidFill>
                <a:latin typeface="Times New Roman" panose="02020603050405020304" pitchFamily="18" charset="0"/>
                <a:cs typeface="Times New Roman" panose="02020603050405020304" pitchFamily="18" charset="0"/>
              </a:rPr>
              <a:t>Ермұрат  С</a:t>
            </a:r>
          </a:p>
          <a:p>
            <a:pPr algn="ctr"/>
            <a:r>
              <a:rPr lang="kk-KZ" sz="1200" dirty="0" smtClean="0">
                <a:solidFill>
                  <a:srgbClr val="00B0F0"/>
                </a:solidFill>
                <a:latin typeface="Times New Roman" panose="02020603050405020304" pitchFamily="18" charset="0"/>
                <a:cs typeface="Times New Roman" panose="02020603050405020304" pitchFamily="18" charset="0"/>
              </a:rPr>
              <a:t>241-топ</a:t>
            </a:r>
            <a:r>
              <a:rPr lang="kk-KZ" sz="1200" dirty="0">
                <a:solidFill>
                  <a:srgbClr val="00B0F0"/>
                </a:solidFill>
                <a:latin typeface="Times New Roman" panose="02020603050405020304" pitchFamily="18" charset="0"/>
                <a:cs typeface="Times New Roman" panose="02020603050405020304" pitchFamily="18" charset="0"/>
              </a:rPr>
              <a:t>, 3 </a:t>
            </a:r>
            <a:r>
              <a:rPr lang="kk-KZ" sz="1200" dirty="0" smtClean="0">
                <a:solidFill>
                  <a:srgbClr val="00B0F0"/>
                </a:solidFill>
                <a:latin typeface="Times New Roman" panose="02020603050405020304" pitchFamily="18" charset="0"/>
                <a:cs typeface="Times New Roman" panose="02020603050405020304" pitchFamily="18" charset="0"/>
              </a:rPr>
              <a:t>курс</a:t>
            </a:r>
            <a:endParaRPr lang="ru-RU" sz="1200" dirty="0">
              <a:solidFill>
                <a:srgbClr val="00B0F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148064" y="6258668"/>
            <a:ext cx="1512168"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kk-KZ" sz="1200" dirty="0" smtClean="0">
                <a:solidFill>
                  <a:srgbClr val="00B0F0"/>
                </a:solidFill>
                <a:latin typeface="Times New Roman" panose="02020603050405020304" pitchFamily="18" charset="0"/>
                <a:cs typeface="Times New Roman" panose="02020603050405020304" pitchFamily="18" charset="0"/>
              </a:rPr>
              <a:t>Сапарбаев  А</a:t>
            </a:r>
          </a:p>
          <a:p>
            <a:pPr algn="ctr"/>
            <a:r>
              <a:rPr lang="kk-KZ" sz="1200" dirty="0" smtClean="0">
                <a:solidFill>
                  <a:srgbClr val="00B0F0"/>
                </a:solidFill>
                <a:latin typeface="Times New Roman" panose="02020603050405020304" pitchFamily="18" charset="0"/>
                <a:cs typeface="Times New Roman" panose="02020603050405020304" pitchFamily="18" charset="0"/>
              </a:rPr>
              <a:t>241-топ</a:t>
            </a:r>
            <a:r>
              <a:rPr lang="kk-KZ" sz="1200" dirty="0">
                <a:solidFill>
                  <a:srgbClr val="00B0F0"/>
                </a:solidFill>
                <a:latin typeface="Times New Roman" panose="02020603050405020304" pitchFamily="18" charset="0"/>
                <a:cs typeface="Times New Roman" panose="02020603050405020304" pitchFamily="18" charset="0"/>
              </a:rPr>
              <a:t>, 3 </a:t>
            </a:r>
            <a:r>
              <a:rPr lang="kk-KZ" sz="1200" dirty="0" smtClean="0">
                <a:solidFill>
                  <a:srgbClr val="00B0F0"/>
                </a:solidFill>
                <a:latin typeface="Times New Roman" panose="02020603050405020304" pitchFamily="18" charset="0"/>
                <a:cs typeface="Times New Roman" panose="02020603050405020304" pitchFamily="18" charset="0"/>
              </a:rPr>
              <a:t>курс</a:t>
            </a:r>
            <a:endParaRPr lang="ru-RU" sz="1200" dirty="0">
              <a:solidFill>
                <a:srgbClr val="00B0F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126118" y="1988840"/>
            <a:ext cx="153411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kk-KZ" sz="1200" dirty="0" smtClean="0">
                <a:solidFill>
                  <a:srgbClr val="00B0F0"/>
                </a:solidFill>
                <a:latin typeface="Times New Roman" panose="02020603050405020304" pitchFamily="18" charset="0"/>
                <a:cs typeface="Times New Roman" panose="02020603050405020304" pitchFamily="18" charset="0"/>
              </a:rPr>
              <a:t>Ермекқызы С</a:t>
            </a:r>
          </a:p>
          <a:p>
            <a:pPr algn="ctr"/>
            <a:r>
              <a:rPr lang="kk-KZ" sz="1200" dirty="0" smtClean="0">
                <a:solidFill>
                  <a:srgbClr val="00B0F0"/>
                </a:solidFill>
                <a:latin typeface="Times New Roman" panose="02020603050405020304" pitchFamily="18" charset="0"/>
                <a:cs typeface="Times New Roman" panose="02020603050405020304" pitchFamily="18" charset="0"/>
              </a:rPr>
              <a:t>2-топ</a:t>
            </a:r>
            <a:r>
              <a:rPr lang="kk-KZ" sz="1200" dirty="0">
                <a:solidFill>
                  <a:srgbClr val="00B0F0"/>
                </a:solidFill>
                <a:latin typeface="Times New Roman" panose="02020603050405020304" pitchFamily="18" charset="0"/>
                <a:cs typeface="Times New Roman" panose="02020603050405020304" pitchFamily="18" charset="0"/>
              </a:rPr>
              <a:t>, 3 </a:t>
            </a:r>
            <a:r>
              <a:rPr lang="kk-KZ" sz="1200" dirty="0" smtClean="0">
                <a:solidFill>
                  <a:srgbClr val="00B0F0"/>
                </a:solidFill>
                <a:latin typeface="Times New Roman" panose="02020603050405020304" pitchFamily="18" charset="0"/>
                <a:cs typeface="Times New Roman" panose="02020603050405020304" pitchFamily="18" charset="0"/>
              </a:rPr>
              <a:t>курс</a:t>
            </a:r>
            <a:endParaRPr lang="ru-RU" sz="1200" dirty="0">
              <a:solidFill>
                <a:srgbClr val="00B0F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691245" y="6267976"/>
            <a:ext cx="1709967"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kk-KZ" sz="1200" dirty="0" smtClean="0">
                <a:solidFill>
                  <a:srgbClr val="00B0F0"/>
                </a:solidFill>
                <a:latin typeface="Times New Roman" panose="02020603050405020304" pitchFamily="18" charset="0"/>
                <a:cs typeface="Times New Roman" panose="02020603050405020304" pitchFamily="18" charset="0"/>
              </a:rPr>
              <a:t>Лазерева А</a:t>
            </a:r>
          </a:p>
          <a:p>
            <a:pPr algn="ctr"/>
            <a:r>
              <a:rPr lang="kk-KZ" sz="1200" dirty="0" smtClean="0">
                <a:solidFill>
                  <a:srgbClr val="00B0F0"/>
                </a:solidFill>
                <a:latin typeface="Times New Roman" panose="02020603050405020304" pitchFamily="18" charset="0"/>
                <a:cs typeface="Times New Roman" panose="02020603050405020304" pitchFamily="18" charset="0"/>
              </a:rPr>
              <a:t>44-топ</a:t>
            </a:r>
            <a:r>
              <a:rPr lang="kk-KZ" sz="1200" dirty="0">
                <a:solidFill>
                  <a:srgbClr val="00B0F0"/>
                </a:solidFill>
                <a:latin typeface="Times New Roman" panose="02020603050405020304" pitchFamily="18" charset="0"/>
                <a:cs typeface="Times New Roman" panose="02020603050405020304" pitchFamily="18" charset="0"/>
              </a:rPr>
              <a:t>, 3 </a:t>
            </a:r>
            <a:r>
              <a:rPr lang="kk-KZ" sz="1200" dirty="0" smtClean="0">
                <a:solidFill>
                  <a:srgbClr val="00B0F0"/>
                </a:solidFill>
                <a:latin typeface="Times New Roman" panose="02020603050405020304" pitchFamily="18" charset="0"/>
                <a:cs typeface="Times New Roman" panose="02020603050405020304" pitchFamily="18" charset="0"/>
              </a:rPr>
              <a:t>курс</a:t>
            </a:r>
            <a:endParaRPr lang="ru-RU" sz="1200" dirty="0">
              <a:solidFill>
                <a:srgbClr val="00B0F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7309837" y="1954327"/>
            <a:ext cx="1512168"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kk-KZ" sz="1200" dirty="0" smtClean="0">
                <a:solidFill>
                  <a:srgbClr val="00B0F0"/>
                </a:solidFill>
                <a:latin typeface="Times New Roman" panose="02020603050405020304" pitchFamily="18" charset="0"/>
                <a:cs typeface="Times New Roman" panose="02020603050405020304" pitchFamily="18" charset="0"/>
              </a:rPr>
              <a:t>Жумабек Е</a:t>
            </a:r>
          </a:p>
          <a:p>
            <a:pPr algn="ctr"/>
            <a:r>
              <a:rPr lang="kk-KZ" sz="1200" dirty="0" smtClean="0">
                <a:solidFill>
                  <a:srgbClr val="00B0F0"/>
                </a:solidFill>
                <a:latin typeface="Times New Roman" panose="02020603050405020304" pitchFamily="18" charset="0"/>
                <a:cs typeface="Times New Roman" panose="02020603050405020304" pitchFamily="18" charset="0"/>
              </a:rPr>
              <a:t>44-топ</a:t>
            </a:r>
            <a:r>
              <a:rPr lang="kk-KZ" sz="1200" dirty="0">
                <a:solidFill>
                  <a:srgbClr val="00B0F0"/>
                </a:solidFill>
                <a:latin typeface="Times New Roman" panose="02020603050405020304" pitchFamily="18" charset="0"/>
                <a:cs typeface="Times New Roman" panose="02020603050405020304" pitchFamily="18" charset="0"/>
              </a:rPr>
              <a:t>, 3 </a:t>
            </a:r>
            <a:r>
              <a:rPr lang="kk-KZ" sz="1200" dirty="0" smtClean="0">
                <a:solidFill>
                  <a:srgbClr val="00B0F0"/>
                </a:solidFill>
                <a:latin typeface="Times New Roman" panose="02020603050405020304" pitchFamily="18" charset="0"/>
                <a:cs typeface="Times New Roman" panose="02020603050405020304" pitchFamily="18" charset="0"/>
              </a:rPr>
              <a:t>курс</a:t>
            </a:r>
            <a:endParaRPr lang="ru-RU" sz="1200" dirty="0">
              <a:solidFill>
                <a:srgbClr val="00B0F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128242" y="4117458"/>
            <a:ext cx="1512168"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kk-KZ" sz="1200" dirty="0" smtClean="0">
                <a:solidFill>
                  <a:srgbClr val="00B0F0"/>
                </a:solidFill>
                <a:latin typeface="Times New Roman" panose="02020603050405020304" pitchFamily="18" charset="0"/>
                <a:cs typeface="Times New Roman" panose="02020603050405020304" pitchFamily="18" charset="0"/>
              </a:rPr>
              <a:t>Башкирова А</a:t>
            </a:r>
          </a:p>
          <a:p>
            <a:pPr algn="ctr"/>
            <a:r>
              <a:rPr lang="kk-KZ" sz="1200" dirty="0" smtClean="0">
                <a:solidFill>
                  <a:srgbClr val="00B0F0"/>
                </a:solidFill>
                <a:latin typeface="Times New Roman" panose="02020603050405020304" pitchFamily="18" charset="0"/>
                <a:cs typeface="Times New Roman" panose="02020603050405020304" pitchFamily="18" charset="0"/>
              </a:rPr>
              <a:t>44-топ</a:t>
            </a:r>
            <a:r>
              <a:rPr lang="kk-KZ" sz="1200" dirty="0">
                <a:solidFill>
                  <a:srgbClr val="00B0F0"/>
                </a:solidFill>
                <a:latin typeface="Times New Roman" panose="02020603050405020304" pitchFamily="18" charset="0"/>
                <a:cs typeface="Times New Roman" panose="02020603050405020304" pitchFamily="18" charset="0"/>
              </a:rPr>
              <a:t>, 3 </a:t>
            </a:r>
            <a:r>
              <a:rPr lang="kk-KZ" sz="1200" dirty="0" smtClean="0">
                <a:solidFill>
                  <a:srgbClr val="00B0F0"/>
                </a:solidFill>
                <a:latin typeface="Times New Roman" panose="02020603050405020304" pitchFamily="18" charset="0"/>
                <a:cs typeface="Times New Roman" panose="02020603050405020304" pitchFamily="18" charset="0"/>
              </a:rPr>
              <a:t>курс</a:t>
            </a:r>
            <a:endParaRPr lang="ru-RU" sz="1200" dirty="0">
              <a:solidFill>
                <a:srgbClr val="00B0F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7277870" y="4119462"/>
            <a:ext cx="154413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kk-KZ" sz="1200" dirty="0" smtClean="0">
                <a:solidFill>
                  <a:srgbClr val="00B0F0"/>
                </a:solidFill>
                <a:latin typeface="Times New Roman" panose="02020603050405020304" pitchFamily="18" charset="0"/>
                <a:cs typeface="Times New Roman" panose="02020603050405020304" pitchFamily="18" charset="0"/>
              </a:rPr>
              <a:t>Аденова А</a:t>
            </a:r>
          </a:p>
          <a:p>
            <a:pPr algn="ctr"/>
            <a:r>
              <a:rPr lang="kk-KZ" sz="1200" dirty="0" smtClean="0">
                <a:solidFill>
                  <a:srgbClr val="00B0F0"/>
                </a:solidFill>
                <a:latin typeface="Times New Roman" panose="02020603050405020304" pitchFamily="18" charset="0"/>
                <a:cs typeface="Times New Roman" panose="02020603050405020304" pitchFamily="18" charset="0"/>
              </a:rPr>
              <a:t>44-топ</a:t>
            </a:r>
            <a:r>
              <a:rPr lang="kk-KZ" sz="1200" dirty="0">
                <a:solidFill>
                  <a:srgbClr val="00B0F0"/>
                </a:solidFill>
                <a:latin typeface="Times New Roman" panose="02020603050405020304" pitchFamily="18" charset="0"/>
                <a:cs typeface="Times New Roman" panose="02020603050405020304" pitchFamily="18" charset="0"/>
              </a:rPr>
              <a:t>, </a:t>
            </a:r>
            <a:r>
              <a:rPr lang="kk-KZ" sz="1200" dirty="0" smtClean="0">
                <a:solidFill>
                  <a:srgbClr val="00B0F0"/>
                </a:solidFill>
                <a:latin typeface="Times New Roman" panose="02020603050405020304" pitchFamily="18" charset="0"/>
                <a:cs typeface="Times New Roman" panose="02020603050405020304" pitchFamily="18" charset="0"/>
              </a:rPr>
              <a:t>3 курс</a:t>
            </a:r>
            <a:endParaRPr lang="ru-RU" sz="1200" dirty="0">
              <a:solidFill>
                <a:srgbClr val="00B0F0"/>
              </a:solidFill>
              <a:latin typeface="Times New Roman" panose="02020603050405020304" pitchFamily="18" charset="0"/>
              <a:cs typeface="Times New Roman" panose="02020603050405020304" pitchFamily="18" charset="0"/>
            </a:endParaRPr>
          </a:p>
        </p:txBody>
      </p:sp>
      <p:pic>
        <p:nvPicPr>
          <p:cNvPr id="3074" name="Picture 2" descr="C:\Users\User\AppData\Local\Temp\Rar$DIa4648.38171\IMG_08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32594" y="410841"/>
            <a:ext cx="1696991" cy="154061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User\AppData\Local\Temp\Rar$DIa4648.10269\IMG_087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8768" y="4581127"/>
            <a:ext cx="1536626" cy="170667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9838" y="116632"/>
            <a:ext cx="1512168" cy="183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User\AppData\Local\Temp\Rar$DIa1752.5772\IMG_192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5053078" y="4676114"/>
            <a:ext cx="1702140" cy="15121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User\AppData\Local\Temp\Rar$DIa1752.19469\IMG_195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4953155" y="311296"/>
            <a:ext cx="1881923" cy="14925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User\Downloads\IMG-20210303-WA000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4790" y="116630"/>
            <a:ext cx="1646424" cy="18764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User\AppData\Local\Temp\Rar$DIa5528.26066\IMG-20210304-WA000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6118" y="2468580"/>
            <a:ext cx="1514293" cy="16648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AppData\Local\Temp\Rar$DIa5528.11553\IMG-20210304-WA000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4900" y="2515616"/>
            <a:ext cx="1546500" cy="16038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AppData\Local\Temp\Rar$DIa5528.15699\IMG-20210304-WA0002.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36483" y="4581127"/>
            <a:ext cx="1664730" cy="167583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AppData\Local\Temp\Rar$DIa5528.19332\IMG-20210304-WA0003.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54789" y="2491315"/>
            <a:ext cx="1646425" cy="16251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ser\AppData\Local\Temp\Rar$DIa5528.25354\IMG-20210304-WA0004.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16715" y="2415992"/>
            <a:ext cx="1505291" cy="17034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User\Downloads\IMG-20210309-WA0000.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0778" y="4581127"/>
            <a:ext cx="1540621" cy="1671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623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ownloads\20201223_14282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499" t="11111" r="33281" b="6111"/>
          <a:stretch/>
        </p:blipFill>
        <p:spPr bwMode="auto">
          <a:xfrm>
            <a:off x="251520" y="548680"/>
            <a:ext cx="2117155" cy="290544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9338" y="3572480"/>
            <a:ext cx="2261517" cy="738664"/>
          </a:xfrm>
          <a:prstGeom prst="rect">
            <a:avLst/>
          </a:prstGeom>
          <a:noFill/>
        </p:spPr>
        <p:txBody>
          <a:bodyPr wrap="none" rtlCol="0">
            <a:spAutoFit/>
          </a:bodyPr>
          <a:lstStyle/>
          <a:p>
            <a:pPr algn="ctr"/>
            <a:r>
              <a:rPr lang="kk-KZ" sz="1400" dirty="0" smtClean="0">
                <a:solidFill>
                  <a:srgbClr val="FF0000"/>
                </a:solidFill>
                <a:latin typeface="Times New Roman" panose="02020603050405020304" pitchFamily="18" charset="0"/>
                <a:cs typeface="Times New Roman" panose="02020603050405020304" pitchFamily="18" charset="0"/>
              </a:rPr>
              <a:t>Күміскүль</a:t>
            </a:r>
          </a:p>
          <a:p>
            <a:pPr algn="ctr"/>
            <a:r>
              <a:rPr lang="kk-KZ" sz="1400" dirty="0" smtClean="0">
                <a:solidFill>
                  <a:srgbClr val="FF0000"/>
                </a:solidFill>
                <a:latin typeface="Times New Roman" panose="02020603050405020304" pitchFamily="18" charset="0"/>
                <a:cs typeface="Times New Roman" panose="02020603050405020304" pitchFamily="18" charset="0"/>
              </a:rPr>
              <a:t>Пармашқызы</a:t>
            </a:r>
          </a:p>
          <a:p>
            <a:pPr algn="ctr"/>
            <a:r>
              <a:rPr lang="kk-KZ" sz="1400" dirty="0" smtClean="0">
                <a:solidFill>
                  <a:srgbClr val="FF0000"/>
                </a:solidFill>
                <a:latin typeface="Times New Roman" panose="02020603050405020304" pitchFamily="18" charset="0"/>
                <a:cs typeface="Times New Roman" panose="02020603050405020304" pitchFamily="18" charset="0"/>
              </a:rPr>
              <a:t>Сағындықова-Кемелбекова</a:t>
            </a:r>
            <a:endParaRPr lang="ru-RU" sz="14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07504" y="116096"/>
            <a:ext cx="2888483" cy="276999"/>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171450" indent="-171450">
              <a:buFont typeface="Wingdings" panose="05000000000000000000" pitchFamily="2" charset="2"/>
              <a:buChar char="q"/>
            </a:pPr>
            <a:r>
              <a:rPr lang="kk-KZ" sz="1200" dirty="0" smtClean="0">
                <a:solidFill>
                  <a:srgbClr val="FF0000"/>
                </a:solidFill>
                <a:latin typeface="Times New Roman" panose="02020603050405020304" pitchFamily="18" charset="0"/>
                <a:cs typeface="Times New Roman" panose="02020603050405020304" pitchFamily="18" charset="0"/>
              </a:rPr>
              <a:t>ҰЛАНДАР ҰЯСЫ: </a:t>
            </a:r>
            <a:r>
              <a:rPr lang="kk-KZ" sz="1200" dirty="0">
                <a:solidFill>
                  <a:srgbClr val="FF0000"/>
                </a:solidFill>
                <a:latin typeface="Times New Roman" panose="02020603050405020304" pitchFamily="18" charset="0"/>
                <a:cs typeface="Times New Roman" panose="02020603050405020304" pitchFamily="18" charset="0"/>
              </a:rPr>
              <a:t>т</a:t>
            </a:r>
            <a:r>
              <a:rPr lang="kk-KZ" sz="1200" dirty="0" smtClean="0">
                <a:solidFill>
                  <a:srgbClr val="FF0000"/>
                </a:solidFill>
                <a:latin typeface="Times New Roman" panose="02020603050405020304" pitchFamily="18" charset="0"/>
                <a:cs typeface="Times New Roman" panose="02020603050405020304" pitchFamily="18" charset="0"/>
              </a:rPr>
              <a:t>арих қойнауынан</a:t>
            </a:r>
            <a:endParaRPr lang="ru-RU" sz="12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627784" y="548680"/>
            <a:ext cx="6048672" cy="6124754"/>
          </a:xfrm>
          <a:prstGeom prst="rect">
            <a:avLst/>
          </a:prstGeom>
          <a:noFill/>
        </p:spPr>
        <p:txBody>
          <a:bodyPr wrap="square" rtlCol="0">
            <a:spAutoFit/>
          </a:bodyPr>
          <a:lstStyle/>
          <a:p>
            <a:pPr algn="just"/>
            <a:r>
              <a:rPr lang="kk-KZ" sz="1400" dirty="0" smtClean="0">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1940 жылы маусымның 1-де Жамбыл облысы, Жаулы ауданының, Ынтымақ ауылында туған. 1957 жылы Кременовка ауылында С.М.Киров атындағы орта мектепті медальмен бітірген. Сол жылы С.М.Киров атындағы Қазақ Мемлекеттік университенің  филология факультетіне түсіп, оны ойдағыдай аяқтаған соң ұстаздық еңбек жолын өзінің туған ауылында мұғалім болып бастаған.</a:t>
            </a:r>
          </a:p>
          <a:p>
            <a:pPr algn="just"/>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1973 жылы отбасымен бірге Алматы облысы Жамбыл ауданына қоныс аударған соң әуелі аудандық білім бөлімінде әдіскер болды. Сол жылы Ақсеңгір мектеп-интернатының меңгерушсі болып тағайындалды. Одан кейін еңбек жолында 1977 жылдан Үлгілі сегізжылдық мектебінің директоры,1980 жылдан 1994 жылға дейін Дегерес орта мектебінің директоры қызметін абыроймен атқарды. 1994 жылы Жамбыл аудандық білім бөлімінде халық педагогикасын жетілдіру жөніндегі әдіскер болды. 2000 жылы Жамбыл атындағы  №6 кәсіптік колледжге жұмысқа тұрды.</a:t>
            </a:r>
          </a:p>
          <a:p>
            <a:pPr algn="just"/>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Зейнет жасына жеткен соң Т.Рыскулов атындағы орта мектепте ұстаздық қызметін жалғастырып,  ұлтын сүйер өскелең ұландар тәрбиелеу жолында өлшеусіз еңбек сіңірді, этнографиялық мұражай ашып оқушылардың бірнеше легінің рухани көкжиегін кеңейтті.</a:t>
            </a:r>
          </a:p>
          <a:p>
            <a:pPr algn="just"/>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К.П.Кемелбекова Қазақстан Республикасы оқу ісінің үздігі, Қазақстан Республикасының мәдениет қайраткері, «Ыбырай Алтынсарин» төсбелгісінің, «Ерен еңбегі үшін», «Қазақстан Республикасының тәуелсіздігіне-10,20,25 жыл»мерекелік медальдарының иегері.</a:t>
            </a:r>
          </a:p>
          <a:p>
            <a:pPr algn="just"/>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Алматы облысының және Жамбыл ауданының құрметті азаматы. Шығармашылық еңбегінің нәтижесінде «Өмір өткелдері», «Отбасы-тәрбие айнасы», «Ақ әжелер-тұнған өнер», «Тау тұлғалы нар ағам» атты кітаптары жарық көрген қаламы құнарлы туындыгер.</a:t>
            </a:r>
          </a:p>
          <a:p>
            <a:pPr algn="just"/>
            <a:endParaRPr lang="kk-KZ" sz="1400" dirty="0">
              <a:solidFill>
                <a:srgbClr val="00B0F0"/>
              </a:solidFill>
              <a:latin typeface="Times New Roman" panose="02020603050405020304" pitchFamily="18" charset="0"/>
              <a:cs typeface="Times New Roman" panose="02020603050405020304" pitchFamily="18" charset="0"/>
            </a:endParaRPr>
          </a:p>
          <a:p>
            <a:pPr algn="just"/>
            <a:r>
              <a:rPr lang="kk-KZ" sz="1400" dirty="0" smtClean="0">
                <a:solidFill>
                  <a:srgbClr val="00B0F0"/>
                </a:solidFill>
                <a:latin typeface="Times New Roman" panose="02020603050405020304" pitchFamily="18" charset="0"/>
                <a:cs typeface="Times New Roman" panose="02020603050405020304" pitchFamily="18" charset="0"/>
              </a:rPr>
              <a:t>  </a:t>
            </a:r>
            <a:r>
              <a:rPr lang="kk-KZ" sz="1200" i="1" dirty="0" smtClean="0">
                <a:solidFill>
                  <a:srgbClr val="00B0F0"/>
                </a:solidFill>
                <a:latin typeface="Times New Roman" panose="02020603050405020304" pitchFamily="18" charset="0"/>
                <a:cs typeface="Times New Roman" panose="02020603050405020304" pitchFamily="18" charset="0"/>
              </a:rPr>
              <a:t>Сілтеме: Атамекен.-2020.-30 мамыр.-13 бет.</a:t>
            </a:r>
            <a:endParaRPr lang="ru-RU" sz="1200" i="1"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8395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1342" y="4797152"/>
            <a:ext cx="2946644" cy="1923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632" y="636426"/>
            <a:ext cx="4077344" cy="3080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1520" y="3861048"/>
            <a:ext cx="4104456" cy="1525418"/>
          </a:xfrm>
          <a:prstGeom prst="rect">
            <a:avLst/>
          </a:prstGeom>
        </p:spPr>
        <p:txBody>
          <a:bodyPr wrap="square">
            <a:spAutoFit/>
          </a:bodyPr>
          <a:lstStyle/>
          <a:p>
            <a:pPr algn="just">
              <a:lnSpc>
                <a:spcPct val="150000"/>
              </a:lnSpc>
            </a:pPr>
            <a:r>
              <a:rPr lang="ru-RU" sz="1600" dirty="0" smtClean="0">
                <a:solidFill>
                  <a:srgbClr val="00B0F0"/>
                </a:solidFill>
                <a:latin typeface="Times New Roman" panose="02020603050405020304" pitchFamily="18" charset="0"/>
                <a:cs typeface="Times New Roman" panose="02020603050405020304" pitchFamily="18" charset="0"/>
              </a:rPr>
              <a:t>     Жамбыл </a:t>
            </a:r>
            <a:r>
              <a:rPr lang="kk-KZ" sz="1600" dirty="0" smtClean="0">
                <a:solidFill>
                  <a:srgbClr val="00B0F0"/>
                </a:solidFill>
                <a:latin typeface="Times New Roman" panose="02020603050405020304" pitchFamily="18" charset="0"/>
                <a:cs typeface="Times New Roman" panose="02020603050405020304" pitchFamily="18" charset="0"/>
              </a:rPr>
              <a:t> атындағы Ұзынағаш кәсіптік колледжінің директоры Алтаев </a:t>
            </a:r>
            <a:r>
              <a:rPr lang="ru-RU" sz="1600" dirty="0" smtClean="0">
                <a:solidFill>
                  <a:srgbClr val="00B0F0"/>
                </a:solidFill>
                <a:latin typeface="Times New Roman" panose="02020603050405020304" pitchFamily="18" charset="0"/>
                <a:cs typeface="Times New Roman" panose="02020603050405020304" pitchFamily="18" charset="0"/>
              </a:rPr>
              <a:t>Болат </a:t>
            </a:r>
            <a:r>
              <a:rPr lang="ru-RU" sz="1600" dirty="0">
                <a:solidFill>
                  <a:srgbClr val="00B0F0"/>
                </a:solidFill>
                <a:latin typeface="Times New Roman" panose="02020603050405020304" pitchFamily="18" charset="0"/>
                <a:cs typeface="Times New Roman" panose="02020603050405020304" pitchFamily="18" charset="0"/>
              </a:rPr>
              <a:t>Бекбосынұлы Елбасының алғыс хатымен марапатталды. </a:t>
            </a:r>
          </a:p>
        </p:txBody>
      </p:sp>
      <p:pic>
        <p:nvPicPr>
          <p:cNvPr id="3" name="Picture 2" descr="C:\Users\User\Downloads\20210222_151103.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5359" r="14387"/>
          <a:stretch/>
        </p:blipFill>
        <p:spPr bwMode="auto">
          <a:xfrm>
            <a:off x="4788024" y="4399657"/>
            <a:ext cx="4175953" cy="232122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188640"/>
            <a:ext cx="1298575"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01959" y="3356992"/>
            <a:ext cx="4108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79512" y="5453895"/>
            <a:ext cx="2603661" cy="400110"/>
          </a:xfrm>
          <a:prstGeom prst="rect">
            <a:avLst/>
          </a:prstGeom>
        </p:spPr>
        <p:txBody>
          <a:bodyPr wrap="none">
            <a:spAutoFit/>
          </a:bodyPr>
          <a:lstStyle/>
          <a:p>
            <a:r>
              <a:rPr lang="ru-RU" sz="2000" dirty="0" smtClean="0">
                <a:solidFill>
                  <a:srgbClr val="FF0000"/>
                </a:solidFill>
                <a:latin typeface="Times New Roman" panose="02020603050405020304" pitchFamily="18" charset="0"/>
                <a:cs typeface="Times New Roman" panose="02020603050405020304" pitchFamily="18" charset="0"/>
              </a:rPr>
              <a:t>ҚҰТТЫҚТАЙМЫЗ!!!</a:t>
            </a:r>
            <a:endParaRPr lang="ru-RU" sz="2000"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631592" y="3660993"/>
            <a:ext cx="4049185" cy="738664"/>
          </a:xfrm>
          <a:prstGeom prst="rect">
            <a:avLst/>
          </a:prstGeom>
          <a:noFill/>
        </p:spPr>
        <p:txBody>
          <a:bodyPr wrap="none" rtlCol="0">
            <a:spAutoFit/>
          </a:bodyPr>
          <a:lstStyle/>
          <a:p>
            <a:pPr algn="just"/>
            <a:r>
              <a:rPr lang="kk-KZ" sz="1400" dirty="0" smtClean="0">
                <a:solidFill>
                  <a:srgbClr val="00B0F0"/>
                </a:solidFill>
                <a:latin typeface="Times New Roman" panose="02020603050405020304" pitchFamily="18" charset="0"/>
                <a:cs typeface="Times New Roman" panose="02020603050405020304" pitchFamily="18" charset="0"/>
              </a:rPr>
              <a:t>Әбу Ә. Тағылымға толы кездесу//Атамекен.-2021.-</a:t>
            </a:r>
          </a:p>
          <a:p>
            <a:pPr algn="just"/>
            <a:r>
              <a:rPr lang="kk-KZ" sz="1400" dirty="0" smtClean="0">
                <a:solidFill>
                  <a:srgbClr val="00B0F0"/>
                </a:solidFill>
                <a:latin typeface="Times New Roman" panose="02020603050405020304" pitchFamily="18" charset="0"/>
                <a:cs typeface="Times New Roman" panose="02020603050405020304" pitchFamily="18" charset="0"/>
              </a:rPr>
              <a:t>8 қантар.- 5 бет.- (Ұлы Жамбылдың туғанына –</a:t>
            </a:r>
          </a:p>
          <a:p>
            <a:pPr algn="just"/>
            <a:r>
              <a:rPr lang="kk-KZ" sz="1400" dirty="0" smtClean="0">
                <a:solidFill>
                  <a:srgbClr val="00B0F0"/>
                </a:solidFill>
                <a:latin typeface="Times New Roman" panose="02020603050405020304" pitchFamily="18" charset="0"/>
                <a:cs typeface="Times New Roman" panose="02020603050405020304" pitchFamily="18" charset="0"/>
              </a:rPr>
              <a:t>175 жыл.)</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98924" y="188640"/>
            <a:ext cx="2159914"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2240" y="188640"/>
            <a:ext cx="2231737" cy="309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1688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AppData\Local\Temp\Rar$DIa5764.6186\IMG-20210217-WA0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333" y="908720"/>
            <a:ext cx="2520280" cy="258397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ser\AppData\Local\Temp\Rar$DIa5764.9865\IMG-20210217-WA0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7697" y="2852936"/>
            <a:ext cx="2952328" cy="24482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User\AppData\Local\Temp\Rar$DIa5764.12444\IMG-20210217-WA00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4676" y="1052736"/>
            <a:ext cx="2760306" cy="254152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User\AppData\Local\Temp\Rar$DIa5764.15389\IMG-20210217-WA00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325" y="3717032"/>
            <a:ext cx="2664296" cy="244827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User\AppData\Local\Temp\Rar$DIa5764.17629\IMG-20210217-WA000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4676" y="3717032"/>
            <a:ext cx="2754626" cy="248371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User\AppData\Local\Temp\Rar$DIa5764.21005\IMG-20210217-WA0008.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l="-684" t="17356" r="684" b="28677"/>
          <a:stretch/>
        </p:blipFill>
        <p:spPr bwMode="auto">
          <a:xfrm>
            <a:off x="3088941" y="157831"/>
            <a:ext cx="2952328" cy="25510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9512" y="157831"/>
            <a:ext cx="2370329"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sz="1400" dirty="0" smtClean="0">
                <a:solidFill>
                  <a:srgbClr val="FF0000"/>
                </a:solidFill>
                <a:latin typeface="Times New Roman" panose="02020603050405020304" pitchFamily="18" charset="0"/>
                <a:cs typeface="Times New Roman" panose="02020603050405020304" pitchFamily="18" charset="0"/>
              </a:rPr>
              <a:t>СПОРТ.СПОРТ. СПОРТ.</a:t>
            </a:r>
            <a:endParaRPr lang="ru-RU" sz="14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088942" y="5301208"/>
            <a:ext cx="2952328" cy="1169551"/>
          </a:xfrm>
          <a:prstGeom prst="rect">
            <a:avLst/>
          </a:prstGeom>
          <a:noFill/>
        </p:spPr>
        <p:txBody>
          <a:bodyPr wrap="square" rtlCol="0">
            <a:spAutoFit/>
          </a:bodyPr>
          <a:lstStyle/>
          <a:p>
            <a:pPr algn="just"/>
            <a:r>
              <a:rPr lang="kk-KZ" sz="1400" dirty="0" smtClean="0">
                <a:solidFill>
                  <a:srgbClr val="00B0F0"/>
                </a:solidFill>
                <a:latin typeface="Times New Roman" panose="02020603050405020304" pitchFamily="18" charset="0"/>
                <a:cs typeface="Times New Roman" panose="02020603050405020304" pitchFamily="18" charset="0"/>
              </a:rPr>
              <a:t>Біздің колледжіміздің жас ұстаздары сабақтан тыс уақытта  спортпен шұғылданады, сонын бірі 05.02.21 жылы тамашалаған үш команданын сайысы.</a:t>
            </a:r>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7662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AppData\Local\Temp\Rar$DIa5764.22842\IMG-20210223-WA0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508" y="723318"/>
            <a:ext cx="2309067" cy="198560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User\AppData\Local\Temp\Rar$DIa5764.25252\IMG-20210223-WA0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188640"/>
            <a:ext cx="2405277" cy="25202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User\AppData\Local\Temp\Rar$DIa5764.26870\IMG-20210223-WA00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834" y="2852936"/>
            <a:ext cx="2309067" cy="223224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User\AppData\Local\Temp\Rar$DIa5764.28430\IMG-20210223-WA000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7784" y="2852936"/>
            <a:ext cx="2449335" cy="22322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188640"/>
            <a:ext cx="1670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85842" y="116632"/>
            <a:ext cx="294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59942" y="568016"/>
            <a:ext cx="2000423"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77120" y="573832"/>
            <a:ext cx="1865735" cy="18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78817" y="2503562"/>
            <a:ext cx="2762250"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19460" y="4509120"/>
            <a:ext cx="3612689"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1508" y="5240262"/>
            <a:ext cx="4925611" cy="1384995"/>
          </a:xfrm>
          <a:prstGeom prst="rect">
            <a:avLst/>
          </a:prstGeom>
          <a:noFill/>
        </p:spPr>
        <p:txBody>
          <a:bodyPr wrap="square" rtlCol="0">
            <a:spAutoFit/>
          </a:bodyPr>
          <a:lstStyle/>
          <a:p>
            <a:pPr algn="just"/>
            <a:r>
              <a:rPr lang="kk-KZ" sz="1400" dirty="0" smtClean="0">
                <a:solidFill>
                  <a:srgbClr val="00B0F0"/>
                </a:solidFill>
                <a:latin typeface="Times New Roman" panose="02020603050405020304" pitchFamily="18" charset="0"/>
                <a:cs typeface="Times New Roman" panose="02020603050405020304" pitchFamily="18" charset="0"/>
              </a:rPr>
              <a:t>Жамбыл аудандық  дін істер орталығы 15.02.2021 жылы колледж  жастарымен «Дін атын жамылған жат ағымдар» атты тақырыпта барлық санитарлық жағдайды сақтана отырып  кездесу ұйымдастырды. </a:t>
            </a:r>
          </a:p>
          <a:p>
            <a:pPr algn="just"/>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Ұйымдастырушылар студенттердің көптеген сауалдарына жауап беріп, кеш өте әсерлі өтті.</a:t>
            </a:r>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5680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4679" y="620688"/>
            <a:ext cx="3717241" cy="1877437"/>
          </a:xfrm>
          <a:prstGeom prst="rect">
            <a:avLst/>
          </a:prstGeom>
        </p:spPr>
        <p:txBody>
          <a:bodyPr wrap="square">
            <a:spAutoFit/>
          </a:bodyPr>
          <a:lstStyle/>
          <a:p>
            <a:pPr algn="ctr"/>
            <a:r>
              <a:rPr lang="ru-RU" sz="1600" dirty="0" smtClean="0">
                <a:solidFill>
                  <a:srgbClr val="FF0000"/>
                </a:solidFill>
                <a:latin typeface="Times New Roman" panose="02020603050405020304" pitchFamily="18" charset="0"/>
                <a:cs typeface="Times New Roman" panose="02020603050405020304" pitchFamily="18" charset="0"/>
              </a:rPr>
              <a:t>«Жыныстық </a:t>
            </a:r>
            <a:r>
              <a:rPr lang="ru-RU" sz="1600" dirty="0">
                <a:solidFill>
                  <a:srgbClr val="FF0000"/>
                </a:solidFill>
                <a:latin typeface="Times New Roman" panose="02020603050405020304" pitchFamily="18" charset="0"/>
                <a:cs typeface="Times New Roman" panose="02020603050405020304" pitchFamily="18" charset="0"/>
              </a:rPr>
              <a:t>қол </a:t>
            </a:r>
            <a:r>
              <a:rPr lang="ru-RU" sz="1600" dirty="0" smtClean="0">
                <a:solidFill>
                  <a:srgbClr val="FF0000"/>
                </a:solidFill>
                <a:latin typeface="Times New Roman" panose="02020603050405020304" pitchFamily="18" charset="0"/>
                <a:cs typeface="Times New Roman" panose="02020603050405020304" pitchFamily="18" charset="0"/>
              </a:rPr>
              <a:t>сұғушылыққа</a:t>
            </a:r>
          </a:p>
          <a:p>
            <a:pPr algn="ctr"/>
            <a:r>
              <a:rPr lang="ru-RU" sz="1600" dirty="0" smtClean="0">
                <a:solidFill>
                  <a:srgbClr val="FF0000"/>
                </a:solidFill>
                <a:latin typeface="Times New Roman" panose="02020603050405020304" pitchFamily="18" charset="0"/>
                <a:cs typeface="Times New Roman" panose="02020603050405020304" pitchFamily="18" charset="0"/>
              </a:rPr>
              <a:t> </a:t>
            </a:r>
            <a:r>
              <a:rPr lang="ru-RU" sz="1600" dirty="0">
                <a:solidFill>
                  <a:srgbClr val="FF0000"/>
                </a:solidFill>
                <a:latin typeface="Times New Roman" panose="02020603050405020304" pitchFamily="18" charset="0"/>
                <a:cs typeface="Times New Roman" panose="02020603050405020304" pitchFamily="18" charset="0"/>
              </a:rPr>
              <a:t>ЖОҚ дейміз</a:t>
            </a:r>
            <a:r>
              <a:rPr lang="ru-RU" sz="1600" dirty="0" smtClean="0">
                <a:solidFill>
                  <a:srgbClr val="FF0000"/>
                </a:solidFill>
                <a:latin typeface="Times New Roman" panose="02020603050405020304" pitchFamily="18" charset="0"/>
                <a:cs typeface="Times New Roman" panose="02020603050405020304" pitchFamily="18" charset="0"/>
              </a:rPr>
              <a:t>!!!»</a:t>
            </a:r>
            <a:endParaRPr lang="ru-RU" sz="1600" dirty="0">
              <a:solidFill>
                <a:srgbClr val="FF0000"/>
              </a:solidFill>
              <a:latin typeface="Times New Roman" panose="02020603050405020304" pitchFamily="18" charset="0"/>
              <a:cs typeface="Times New Roman" panose="02020603050405020304" pitchFamily="18" charset="0"/>
            </a:endParaRPr>
          </a:p>
          <a:p>
            <a:pPr algn="just"/>
            <a:r>
              <a:rPr lang="ru-RU" sz="1400" dirty="0" smtClean="0">
                <a:solidFill>
                  <a:srgbClr val="00B0F0"/>
                </a:solidFill>
                <a:latin typeface="Times New Roman" panose="02020603050405020304" pitchFamily="18" charset="0"/>
                <a:cs typeface="Times New Roman" panose="02020603050405020304" pitchFamily="18" charset="0"/>
              </a:rPr>
              <a:t>     Жасөспірімдерді салауатты,сауатты </a:t>
            </a:r>
            <a:r>
              <a:rPr lang="ru-RU" sz="1400" dirty="0">
                <a:solidFill>
                  <a:srgbClr val="00B0F0"/>
                </a:solidFill>
                <a:latin typeface="Times New Roman" panose="02020603050405020304" pitchFamily="18" charset="0"/>
                <a:cs typeface="Times New Roman" panose="02020603050405020304" pitchFamily="18" charset="0"/>
              </a:rPr>
              <a:t>өмірге </a:t>
            </a:r>
            <a:r>
              <a:rPr lang="ru-RU" sz="1400" dirty="0" smtClean="0">
                <a:solidFill>
                  <a:srgbClr val="00B0F0"/>
                </a:solidFill>
                <a:latin typeface="Times New Roman" panose="02020603050405020304" pitchFamily="18" charset="0"/>
                <a:cs typeface="Times New Roman" panose="02020603050405020304" pitchFamily="18" charset="0"/>
              </a:rPr>
              <a:t>тәрбиелеп, адамның </a:t>
            </a:r>
            <a:r>
              <a:rPr lang="ru-RU" sz="1400" dirty="0">
                <a:solidFill>
                  <a:srgbClr val="00B0F0"/>
                </a:solidFill>
                <a:latin typeface="Times New Roman" panose="02020603050405020304" pitchFamily="18" charset="0"/>
                <a:cs typeface="Times New Roman" panose="02020603050405020304" pitchFamily="18" charset="0"/>
              </a:rPr>
              <a:t>жыныстық еркіндігіне </a:t>
            </a:r>
            <a:r>
              <a:rPr lang="ru-RU" sz="1400" dirty="0" smtClean="0">
                <a:solidFill>
                  <a:srgbClr val="00B0F0"/>
                </a:solidFill>
                <a:latin typeface="Times New Roman" panose="02020603050405020304" pitchFamily="18" charset="0"/>
                <a:cs typeface="Times New Roman" panose="02020603050405020304" pitchFamily="18" charset="0"/>
              </a:rPr>
              <a:t>қарсы бағытталған </a:t>
            </a:r>
            <a:r>
              <a:rPr lang="ru-RU" sz="1400" dirty="0">
                <a:solidFill>
                  <a:srgbClr val="00B0F0"/>
                </a:solidFill>
                <a:latin typeface="Times New Roman" panose="02020603050405020304" pitchFamily="18" charset="0"/>
                <a:cs typeface="Times New Roman" panose="02020603050405020304" pitchFamily="18" charset="0"/>
              </a:rPr>
              <a:t> қылмыстардың қоғамға қауіптілік дәрежесі аса жоғары және ол көп кездесетін қылмыс түрі болып </a:t>
            </a:r>
            <a:r>
              <a:rPr lang="ru-RU" sz="1400" dirty="0" smtClean="0">
                <a:solidFill>
                  <a:srgbClr val="00B0F0"/>
                </a:solidFill>
                <a:latin typeface="Times New Roman" panose="02020603050405020304" pitchFamily="18" charset="0"/>
                <a:cs typeface="Times New Roman" panose="02020603050405020304" pitchFamily="18" charset="0"/>
              </a:rPr>
              <a:t>табылады екендігін түсіндіру. </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3076"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734" t="22083" r="50625" b="15556"/>
          <a:stretch/>
        </p:blipFill>
        <p:spPr bwMode="auto">
          <a:xfrm>
            <a:off x="283171" y="4725143"/>
            <a:ext cx="1710128" cy="2016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813" t="26553" r="51250" b="21111"/>
          <a:stretch/>
        </p:blipFill>
        <p:spPr bwMode="auto">
          <a:xfrm>
            <a:off x="269799" y="2498125"/>
            <a:ext cx="1781921"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813" t="22222" r="51250" b="13611"/>
          <a:stretch/>
        </p:blipFill>
        <p:spPr bwMode="auto">
          <a:xfrm>
            <a:off x="2195736" y="2498125"/>
            <a:ext cx="1656184"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813" t="21945" r="51250" b="17084"/>
          <a:stretch/>
        </p:blipFill>
        <p:spPr bwMode="auto">
          <a:xfrm>
            <a:off x="2195736" y="4725143"/>
            <a:ext cx="1656184" cy="2026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34679" y="110232"/>
            <a:ext cx="3306546"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sz="1400" dirty="0" smtClean="0">
                <a:solidFill>
                  <a:srgbClr val="FF0000"/>
                </a:solidFill>
                <a:latin typeface="Times New Roman" panose="02020603050405020304" pitchFamily="18" charset="0"/>
                <a:cs typeface="Times New Roman" panose="02020603050405020304" pitchFamily="18" charset="0"/>
              </a:rPr>
              <a:t>НАСИХАТТАУ БЕЙНЕТАСПАСЫ.</a:t>
            </a:r>
            <a:endParaRPr lang="ru-RU" sz="1400" dirty="0">
              <a:solidFill>
                <a:srgbClr val="FF0000"/>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1731" y="1077888"/>
            <a:ext cx="2311486" cy="285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53855" y="1052736"/>
            <a:ext cx="2505819"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4226869" y="188124"/>
            <a:ext cx="4665611" cy="738664"/>
          </a:xfrm>
          <a:prstGeom prst="rect">
            <a:avLst/>
          </a:prstGeom>
        </p:spPr>
        <p:txBody>
          <a:bodyPr wrap="square">
            <a:spAutoFit/>
          </a:bodyPr>
          <a:lstStyle/>
          <a:p>
            <a:pPr algn="just">
              <a:lnSpc>
                <a:spcPct val="150000"/>
              </a:lnSpc>
            </a:pPr>
            <a:r>
              <a:rPr lang="ru-RU" sz="1400" dirty="0">
                <a:solidFill>
                  <a:srgbClr val="00B0F0"/>
                </a:solidFill>
                <a:latin typeface="Times New Roman" panose="02020603050405020304" pitchFamily="18" charset="0"/>
                <a:cs typeface="Times New Roman" panose="02020603050405020304" pitchFamily="18" charset="0"/>
              </a:rPr>
              <a:t>Кәмілетке </a:t>
            </a:r>
            <a:r>
              <a:rPr lang="ru-RU" sz="1400" dirty="0" err="1">
                <a:solidFill>
                  <a:srgbClr val="00B0F0"/>
                </a:solidFill>
                <a:latin typeface="Times New Roman" panose="02020603050405020304" pitchFamily="18" charset="0"/>
                <a:cs typeface="Times New Roman" panose="02020603050405020304" pitchFamily="18" charset="0"/>
              </a:rPr>
              <a:t>толмағандардың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қылмыстық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іс</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әрекеттерінің</a:t>
            </a:r>
            <a:r>
              <a:rPr lang="ru-RU" sz="1400" dirty="0">
                <a:solidFill>
                  <a:srgbClr val="00B0F0"/>
                </a:solidFill>
                <a:latin typeface="Times New Roman" panose="02020603050405020304" pitchFamily="18" charset="0"/>
                <a:cs typeface="Times New Roman" panose="02020603050405020304" pitchFamily="18" charset="0"/>
              </a:rPr>
              <a:t> алдын </a:t>
            </a:r>
            <a:r>
              <a:rPr lang="ru-RU" sz="1400" dirty="0" smtClean="0">
                <a:solidFill>
                  <a:srgbClr val="00B0F0"/>
                </a:solidFill>
                <a:latin typeface="Times New Roman" panose="02020603050405020304" pitchFamily="18" charset="0"/>
                <a:cs typeface="Times New Roman" panose="02020603050405020304" pitchFamily="18" charset="0"/>
              </a:rPr>
              <a:t>алу туралы бейнетаспа арқылы насихатталып отыр.</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11576" t="42174" r="51005" b="26957"/>
          <a:stretch/>
        </p:blipFill>
        <p:spPr bwMode="auto">
          <a:xfrm>
            <a:off x="4053855" y="4077072"/>
            <a:ext cx="2505819" cy="2674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22021" t="40972" r="50859" b="36250"/>
          <a:stretch/>
        </p:blipFill>
        <p:spPr bwMode="auto">
          <a:xfrm>
            <a:off x="6701731" y="4077072"/>
            <a:ext cx="2275605" cy="2664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8862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144960"/>
            <a:ext cx="3195234" cy="307777"/>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marL="285750" indent="-285750">
              <a:buFont typeface="Wingdings" panose="05000000000000000000" pitchFamily="2" charset="2"/>
              <a:buChar char="q"/>
            </a:pPr>
            <a:r>
              <a:rPr lang="ru-RU" sz="1400" dirty="0">
                <a:solidFill>
                  <a:srgbClr val="FF0000"/>
                </a:solidFill>
                <a:latin typeface="Times New Roman" panose="02020603050405020304" pitchFamily="18" charset="0"/>
                <a:cs typeface="Times New Roman" panose="02020603050405020304" pitchFamily="18" charset="0"/>
              </a:rPr>
              <a:t>НАСИХАТТАУ </a:t>
            </a:r>
            <a:r>
              <a:rPr lang="ru-RU" sz="1400" dirty="0" smtClean="0">
                <a:solidFill>
                  <a:srgbClr val="FF0000"/>
                </a:solidFill>
                <a:latin typeface="Times New Roman" panose="02020603050405020304" pitchFamily="18" charset="0"/>
                <a:cs typeface="Times New Roman" panose="02020603050405020304" pitchFamily="18" charset="0"/>
              </a:rPr>
              <a:t>БЕЙНЕТАСПАСЫ.</a:t>
            </a:r>
            <a:endParaRPr lang="ru-RU" sz="1400" dirty="0">
              <a:solidFill>
                <a:srgbClr val="FF0000"/>
              </a:solidFill>
              <a:latin typeface="Times New Roman" panose="02020603050405020304" pitchFamily="18" charset="0"/>
              <a:cs typeface="Times New Roman" panose="02020603050405020304" pitchFamily="18" charset="0"/>
            </a:endParaRP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7527" y="4077072"/>
            <a:ext cx="1682849"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1714" y="298849"/>
            <a:ext cx="1512168" cy="213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4921" y="298850"/>
            <a:ext cx="1256928" cy="2130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4128" y="4043561"/>
            <a:ext cx="1584176" cy="2265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73774" y="298849"/>
            <a:ext cx="1296144" cy="213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7441" y="298849"/>
            <a:ext cx="1152128" cy="215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1442" y="4077072"/>
            <a:ext cx="1440160"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617852" y="2429636"/>
            <a:ext cx="5418645" cy="1600438"/>
          </a:xfrm>
          <a:prstGeom prst="rect">
            <a:avLst/>
          </a:prstGeom>
        </p:spPr>
        <p:txBody>
          <a:bodyPr wrap="square">
            <a:spAutoFit/>
          </a:bodyPr>
          <a:lstStyle/>
          <a:p>
            <a:pPr algn="just"/>
            <a:r>
              <a:rPr lang="ru-RU" sz="1400" dirty="0" smtClean="0">
                <a:solidFill>
                  <a:srgbClr val="00B0F0"/>
                </a:solidFill>
                <a:latin typeface="Times New Roman" panose="02020603050405020304" pitchFamily="18" charset="0"/>
                <a:cs typeface="Times New Roman" panose="02020603050405020304" pitchFamily="18" charset="0"/>
              </a:rPr>
              <a:t>    Мұқағали </a:t>
            </a:r>
            <a:r>
              <a:rPr lang="ru-RU" sz="1400" dirty="0">
                <a:solidFill>
                  <a:srgbClr val="00B0F0"/>
                </a:solidFill>
                <a:latin typeface="Times New Roman" panose="02020603050405020304" pitchFamily="18" charset="0"/>
                <a:cs typeface="Times New Roman" panose="02020603050405020304" pitchFamily="18" charset="0"/>
              </a:rPr>
              <a:t>Мақатаевтың 90 </a:t>
            </a:r>
            <a:r>
              <a:rPr lang="ru-RU" sz="1400" dirty="0" smtClean="0">
                <a:solidFill>
                  <a:srgbClr val="00B0F0"/>
                </a:solidFill>
                <a:latin typeface="Times New Roman" panose="02020603050405020304" pitchFamily="18" charset="0"/>
                <a:cs typeface="Times New Roman" panose="02020603050405020304" pitchFamily="18" charset="0"/>
              </a:rPr>
              <a:t>жылдығына </a:t>
            </a:r>
            <a:r>
              <a:rPr lang="ru-RU" sz="1400" dirty="0">
                <a:solidFill>
                  <a:srgbClr val="00B0F0"/>
                </a:solidFill>
                <a:latin typeface="Times New Roman" panose="02020603050405020304" pitchFamily="18" charset="0"/>
                <a:cs typeface="Times New Roman" panose="02020603050405020304" pitchFamily="18" charset="0"/>
              </a:rPr>
              <a:t>орай </a:t>
            </a:r>
            <a:r>
              <a:rPr lang="ru-RU" sz="1400" dirty="0" smtClean="0">
                <a:solidFill>
                  <a:srgbClr val="00B0F0"/>
                </a:solidFill>
                <a:latin typeface="Times New Roman" panose="02020603050405020304" pitchFamily="18" charset="0"/>
                <a:cs typeface="Times New Roman" panose="02020603050405020304" pitchFamily="18" charset="0"/>
              </a:rPr>
              <a:t>колледжіміздің </a:t>
            </a:r>
            <a:r>
              <a:rPr lang="ru-RU" sz="1400" dirty="0">
                <a:solidFill>
                  <a:srgbClr val="00B0F0"/>
                </a:solidFill>
                <a:latin typeface="Times New Roman" panose="02020603050405020304" pitchFamily="18" charset="0"/>
                <a:cs typeface="Times New Roman" panose="02020603050405020304" pitchFamily="18" charset="0"/>
              </a:rPr>
              <a:t>жас </a:t>
            </a:r>
            <a:r>
              <a:rPr lang="ru-RU" sz="1400" dirty="0" smtClean="0">
                <a:solidFill>
                  <a:srgbClr val="00B0F0"/>
                </a:solidFill>
                <a:latin typeface="Times New Roman" panose="02020603050405020304" pitchFamily="18" charset="0"/>
                <a:cs typeface="Times New Roman" panose="02020603050405020304" pitchFamily="18" charset="0"/>
              </a:rPr>
              <a:t>мамандары  бейнетаспа әзірлеп  жолдады. Поэзияға деген сүйіспеншіліктерін ақынның өлеңдері  арқылы жеткізді. Алты минутқа созылған бейнетаспаны инстаграм желісінде жетпіске жуық адам қарап шықты. Әлемдік классика </a:t>
            </a:r>
            <a:r>
              <a:rPr lang="ru-RU" sz="1400" dirty="0" err="1" smtClean="0">
                <a:solidFill>
                  <a:srgbClr val="00B0F0"/>
                </a:solidFill>
                <a:latin typeface="Times New Roman" panose="02020603050405020304" pitchFamily="18" charset="0"/>
                <a:cs typeface="Times New Roman" panose="02020603050405020304" pitchFamily="18" charset="0"/>
              </a:rPr>
              <a:t>сонын</a:t>
            </a:r>
            <a:r>
              <a:rPr lang="ru-RU" sz="1400" dirty="0" smtClean="0">
                <a:solidFill>
                  <a:srgbClr val="00B0F0"/>
                </a:solidFill>
                <a:latin typeface="Times New Roman" panose="02020603050405020304" pitchFamily="18" charset="0"/>
                <a:cs typeface="Times New Roman" panose="02020603050405020304" pitchFamily="18" charset="0"/>
              </a:rPr>
              <a:t> ішінде қазақ әдебиетіне деген үлкен қадамнын бастамасы болсын алдағы уақытта қатысушылар көбейіп  басқа туындыларды күтеміз. </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536" y="620688"/>
            <a:ext cx="2448272"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Прямоугольник 21"/>
          <p:cNvSpPr/>
          <p:nvPr/>
        </p:nvSpPr>
        <p:spPr>
          <a:xfrm>
            <a:off x="131033" y="2780928"/>
            <a:ext cx="3474428" cy="3108543"/>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400" i="1" dirty="0">
                <a:solidFill>
                  <a:srgbClr val="FF0000"/>
                </a:solidFill>
                <a:latin typeface="Times New Roman" panose="02020603050405020304" pitchFamily="18" charset="0"/>
                <a:cs typeface="Times New Roman" panose="02020603050405020304" pitchFamily="18" charset="0"/>
              </a:rPr>
              <a:t>Ең бірінші бақытым – Халқым менің,</a:t>
            </a:r>
          </a:p>
          <a:p>
            <a:r>
              <a:rPr lang="ru-RU" sz="1400" i="1" dirty="0">
                <a:solidFill>
                  <a:srgbClr val="FF0000"/>
                </a:solidFill>
                <a:latin typeface="Times New Roman" panose="02020603050405020304" pitchFamily="18" charset="0"/>
                <a:cs typeface="Times New Roman" panose="02020603050405020304" pitchFamily="18" charset="0"/>
              </a:rPr>
              <a:t>Соған берем ойымның алтын кенін.</a:t>
            </a:r>
          </a:p>
          <a:p>
            <a:r>
              <a:rPr lang="ru-RU" sz="1400" i="1" dirty="0">
                <a:solidFill>
                  <a:srgbClr val="FF0000"/>
                </a:solidFill>
                <a:latin typeface="Times New Roman" panose="02020603050405020304" pitchFamily="18" charset="0"/>
                <a:cs typeface="Times New Roman" panose="02020603050405020304" pitchFamily="18" charset="0"/>
              </a:rPr>
              <a:t>Ол бар болса, мен бармын, қор болмаймын,</a:t>
            </a:r>
          </a:p>
          <a:p>
            <a:r>
              <a:rPr lang="ru-RU" sz="1400" i="1" dirty="0">
                <a:solidFill>
                  <a:srgbClr val="FF0000"/>
                </a:solidFill>
                <a:latin typeface="Times New Roman" panose="02020603050405020304" pitchFamily="18" charset="0"/>
                <a:cs typeface="Times New Roman" panose="02020603050405020304" pitchFamily="18" charset="0"/>
              </a:rPr>
              <a:t>Қымбатырақ алтыннан нарқым менің.</a:t>
            </a:r>
          </a:p>
          <a:p>
            <a:endParaRPr lang="ru-RU" sz="1400" i="1" dirty="0">
              <a:solidFill>
                <a:srgbClr val="FF0000"/>
              </a:solidFill>
              <a:latin typeface="Times New Roman" panose="02020603050405020304" pitchFamily="18" charset="0"/>
              <a:cs typeface="Times New Roman" panose="02020603050405020304" pitchFamily="18" charset="0"/>
            </a:endParaRPr>
          </a:p>
          <a:p>
            <a:r>
              <a:rPr lang="ru-RU" sz="1400" i="1" dirty="0">
                <a:solidFill>
                  <a:srgbClr val="00B050"/>
                </a:solidFill>
                <a:latin typeface="Times New Roman" panose="02020603050405020304" pitchFamily="18" charset="0"/>
                <a:cs typeface="Times New Roman" panose="02020603050405020304" pitchFamily="18" charset="0"/>
              </a:rPr>
              <a:t>Ал екінші бақытым – Тілім менің,</a:t>
            </a:r>
          </a:p>
          <a:p>
            <a:r>
              <a:rPr lang="ru-RU" sz="1400" i="1" dirty="0">
                <a:solidFill>
                  <a:srgbClr val="00B050"/>
                </a:solidFill>
                <a:latin typeface="Times New Roman" panose="02020603050405020304" pitchFamily="18" charset="0"/>
                <a:cs typeface="Times New Roman" panose="02020603050405020304" pitchFamily="18" charset="0"/>
              </a:rPr>
              <a:t>Тас жүректі тіліммен тілімдедім.</a:t>
            </a:r>
          </a:p>
          <a:p>
            <a:r>
              <a:rPr lang="ru-RU" sz="1400" i="1" dirty="0">
                <a:solidFill>
                  <a:srgbClr val="00B050"/>
                </a:solidFill>
                <a:latin typeface="Times New Roman" panose="02020603050405020304" pitchFamily="18" charset="0"/>
                <a:cs typeface="Times New Roman" panose="02020603050405020304" pitchFamily="18" charset="0"/>
              </a:rPr>
              <a:t>Кей – кейде дүниеден түңілсем де,</a:t>
            </a:r>
          </a:p>
          <a:p>
            <a:r>
              <a:rPr lang="ru-RU" sz="1400" i="1" dirty="0">
                <a:solidFill>
                  <a:srgbClr val="00B050"/>
                </a:solidFill>
                <a:latin typeface="Times New Roman" panose="02020603050405020304" pitchFamily="18" charset="0"/>
                <a:cs typeface="Times New Roman" panose="02020603050405020304" pitchFamily="18" charset="0"/>
              </a:rPr>
              <a:t>Қасиетті тілімнен түңілмедім.</a:t>
            </a:r>
          </a:p>
          <a:p>
            <a:endParaRPr lang="ru-RU" sz="1400" i="1" dirty="0">
              <a:solidFill>
                <a:srgbClr val="FF0000"/>
              </a:solidFill>
              <a:latin typeface="Times New Roman" panose="02020603050405020304" pitchFamily="18" charset="0"/>
              <a:cs typeface="Times New Roman" panose="02020603050405020304" pitchFamily="18" charset="0"/>
            </a:endParaRPr>
          </a:p>
          <a:p>
            <a:r>
              <a:rPr lang="ru-RU" sz="1400" i="1" dirty="0">
                <a:solidFill>
                  <a:srgbClr val="7030A0"/>
                </a:solidFill>
                <a:latin typeface="Times New Roman" panose="02020603050405020304" pitchFamily="18" charset="0"/>
                <a:cs typeface="Times New Roman" panose="02020603050405020304" pitchFamily="18" charset="0"/>
              </a:rPr>
              <a:t>Бақытым бар үшінші – Отан деген,</a:t>
            </a:r>
          </a:p>
          <a:p>
            <a:r>
              <a:rPr lang="ru-RU" sz="1400" i="1" dirty="0">
                <a:solidFill>
                  <a:srgbClr val="7030A0"/>
                </a:solidFill>
                <a:latin typeface="Times New Roman" panose="02020603050405020304" pitchFamily="18" charset="0"/>
                <a:cs typeface="Times New Roman" panose="02020603050405020304" pitchFamily="18" charset="0"/>
              </a:rPr>
              <a:t>Құдай деген кім десе, Отан дер ем!</a:t>
            </a:r>
          </a:p>
          <a:p>
            <a:r>
              <a:rPr lang="ru-RU" sz="1400" i="1" dirty="0">
                <a:solidFill>
                  <a:srgbClr val="7030A0"/>
                </a:solidFill>
                <a:latin typeface="Times New Roman" panose="02020603050405020304" pitchFamily="18" charset="0"/>
                <a:cs typeface="Times New Roman" panose="02020603050405020304" pitchFamily="18" charset="0"/>
              </a:rPr>
              <a:t>... Оты сөнген жалғанда жан барсың ба?</a:t>
            </a:r>
          </a:p>
          <a:p>
            <a:r>
              <a:rPr lang="ru-RU" sz="1400" i="1" dirty="0">
                <a:solidFill>
                  <a:srgbClr val="7030A0"/>
                </a:solidFill>
                <a:latin typeface="Times New Roman" panose="02020603050405020304" pitchFamily="18" charset="0"/>
                <a:cs typeface="Times New Roman" panose="02020603050405020304" pitchFamily="18" charset="0"/>
              </a:rPr>
              <a:t>Ойланбай – ақ кел дағы от ал менен.</a:t>
            </a:r>
          </a:p>
        </p:txBody>
      </p:sp>
    </p:spTree>
    <p:extLst>
      <p:ext uri="{BB962C8B-B14F-4D97-AF65-F5344CB8AC3E}">
        <p14:creationId xmlns:p14="http://schemas.microsoft.com/office/powerpoint/2010/main" val="104566878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16087</TotalTime>
  <Words>1107</Words>
  <Application>Microsoft Office PowerPoint</Application>
  <PresentationFormat>Экран (4:3)</PresentationFormat>
  <Paragraphs>147</Paragraphs>
  <Slides>11</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11</vt:i4>
      </vt:variant>
    </vt:vector>
  </HeadingPairs>
  <TitlesOfParts>
    <vt:vector size="12"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2827</cp:revision>
  <dcterms:created xsi:type="dcterms:W3CDTF">2018-12-07T08:23:31Z</dcterms:created>
  <dcterms:modified xsi:type="dcterms:W3CDTF">2021-03-10T02:42:44Z</dcterms:modified>
</cp:coreProperties>
</file>