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2" r:id="rId3"/>
    <p:sldId id="271" r:id="rId4"/>
    <p:sldId id="269" r:id="rId5"/>
    <p:sldId id="259" r:id="rId6"/>
    <p:sldId id="261" r:id="rId7"/>
    <p:sldId id="263" r:id="rId8"/>
    <p:sldId id="262" r:id="rId9"/>
    <p:sldId id="264" r:id="rId10"/>
    <p:sldId id="265" r:id="rId11"/>
    <p:sldId id="258" r:id="rId12"/>
    <p:sldId id="270" r:id="rId13"/>
    <p:sldId id="267" r:id="rId14"/>
    <p:sldId id="268"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80" d="100"/>
          <a:sy n="80" d="100"/>
        </p:scale>
        <p:origin x="-1445"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18.03.2021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11</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18.03.2021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18.03.2021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18.03.2021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18.03.2021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18.03.2021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18.03.2021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18.03.2021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mailto:pl_shkola-6@mail.ru" TargetMode="External"/><Relationship Id="rId4" Type="http://schemas.openxmlformats.org/officeDocument/2006/relationships/hyperlink" Target="http://zhambylpk.kz/"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685593" y="1399593"/>
            <a:ext cx="1772816" cy="914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050" dirty="0" smtClean="0">
                <a:hlinkClick r:id="rId4"/>
              </a:rPr>
              <a:t>http://zhambylpk.kz/</a:t>
            </a:r>
            <a:r>
              <a:rPr lang="en-US" sz="1050" dirty="0" smtClean="0"/>
              <a:t>      </a:t>
            </a:r>
            <a:r>
              <a:rPr lang="en-US" sz="1050" dirty="0">
                <a:solidFill>
                  <a:srgbClr val="00B0F0"/>
                </a:solidFill>
                <a:latin typeface="Times New Roman" pitchFamily="18" charset="0"/>
                <a:cs typeface="Times New Roman" pitchFamily="18" charset="0"/>
              </a:rPr>
              <a:t>@uzunagash_zhambyl_kolledzh</a:t>
            </a:r>
            <a:r>
              <a:rPr lang="en-US" sz="1050" dirty="0" smtClean="0">
                <a:solidFill>
                  <a:srgbClr val="00B0F0"/>
                </a:solidFill>
                <a:latin typeface="Times New Roman" pitchFamily="18" charset="0"/>
                <a:cs typeface="Times New Roman" pitchFamily="18" charset="0"/>
              </a:rPr>
              <a:t>       </a:t>
            </a:r>
            <a:r>
              <a:rPr lang="kk-KZ" sz="1050" dirty="0" smtClean="0">
                <a:solidFill>
                  <a:srgbClr val="0070C0"/>
                </a:solidFill>
              </a:rPr>
              <a:t>e-mail:</a:t>
            </a:r>
            <a:r>
              <a:rPr lang="kk-KZ" sz="1050" dirty="0" smtClean="0">
                <a:hlinkClick r:id="rId5"/>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3061" y="295908"/>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56376" y="1469652"/>
            <a:ext cx="1084586" cy="75405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600" dirty="0" smtClean="0"/>
              <a:t>№12-1 (21)</a:t>
            </a:r>
          </a:p>
          <a:p>
            <a:pPr algn="ctr"/>
            <a:r>
              <a:rPr lang="kk-KZ" sz="1100" dirty="0" smtClean="0"/>
              <a:t> 2020/21 жыл</a:t>
            </a:r>
            <a:endParaRPr lang="ru-RU" sz="1100" dirty="0"/>
          </a:p>
        </p:txBody>
      </p:sp>
      <p:sp>
        <p:nvSpPr>
          <p:cNvPr id="10" name="TextBox 9"/>
          <p:cNvSpPr txBox="1"/>
          <p:nvPr/>
        </p:nvSpPr>
        <p:spPr>
          <a:xfrm>
            <a:off x="169466" y="1469652"/>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a:t>
            </a:r>
          </a:p>
          <a:p>
            <a:pPr algn="ctr"/>
            <a:r>
              <a:rPr lang="kk-KZ" sz="800" dirty="0" smtClean="0">
                <a:latin typeface="Times New Roman" pitchFamily="18" charset="0"/>
                <a:cs typeface="Times New Roman" pitchFamily="18" charset="0"/>
              </a:rPr>
              <a:t> бастап шығады</a:t>
            </a:r>
            <a:endParaRPr lang="ru-RU" sz="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608" y="124546"/>
            <a:ext cx="1286152" cy="12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b="7291"/>
          <a:stretch/>
        </p:blipFill>
        <p:spPr bwMode="auto">
          <a:xfrm>
            <a:off x="-36512" y="2564904"/>
            <a:ext cx="2232250" cy="25202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8" y="2276872"/>
            <a:ext cx="6336704" cy="3539430"/>
          </a:xfrm>
          <a:prstGeom prst="rect">
            <a:avLst/>
          </a:prstGeom>
          <a:noFill/>
        </p:spPr>
        <p:txBody>
          <a:bodyPr wrap="square" rtlCol="0">
            <a:spAutoFit/>
          </a:bodyPr>
          <a:lstStyle/>
          <a:p>
            <a:pPr algn="just"/>
            <a:r>
              <a:rPr lang="kk-KZ" sz="1600" dirty="0" smtClean="0">
                <a:solidFill>
                  <a:srgbClr val="00B0F0"/>
                </a:solidFill>
                <a:latin typeface="Times New Roman" panose="02020603050405020304" pitchFamily="18" charset="0"/>
                <a:cs typeface="Times New Roman" panose="02020603050405020304" pitchFamily="18" charset="0"/>
              </a:rPr>
              <a:t>                                         Құрметті ұжым!</a:t>
            </a:r>
          </a:p>
          <a:p>
            <a:pPr algn="just"/>
            <a:r>
              <a:rPr lang="kk-KZ" sz="1600" dirty="0" smtClean="0">
                <a:solidFill>
                  <a:srgbClr val="00B0F0"/>
                </a:solidFill>
                <a:latin typeface="Times New Roman" panose="02020603050405020304" pitchFamily="18" charset="0"/>
                <a:cs typeface="Times New Roman" panose="02020603050405020304" pitchFamily="18" charset="0"/>
              </a:rPr>
              <a:t>        Сіздерді еліміздің ең қастерлі мерекесі – Қазақстан Республикасының Тәуелсіздігі күнімен шын жүректен құттықтаймын! Тәуелсіз Қазақстанымыздың таңы нұрлы, егемен еліміздің   ұрпағының еңсесі биік болып, көк аспанда қасиетті көк   туымыз мәңгі желбіресін!</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Баршанызды келе жатқан жаңа жыл мерекесімен құттықтай отырып, ең бастысы еліміз қауіпті індеттен аман болсын. Жетістіктердің кілті, табыстың тетігі болған татулықты тұғыр етіп, зор денсаулық, әрбір отбасына амандық, бақ-береке тілеймін!                                          </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a:t>
            </a:r>
            <a:r>
              <a:rPr lang="kk-KZ" sz="1600" i="1" dirty="0" smtClean="0">
                <a:solidFill>
                  <a:srgbClr val="00B0F0"/>
                </a:solidFill>
                <a:latin typeface="Times New Roman" panose="02020603050405020304" pitchFamily="18" charset="0"/>
                <a:cs typeface="Times New Roman" panose="02020603050405020304" pitchFamily="18" charset="0"/>
              </a:rPr>
              <a:t>Алтаев Б.Б</a:t>
            </a:r>
          </a:p>
          <a:p>
            <a:pPr algn="just"/>
            <a:r>
              <a:rPr lang="kk-KZ" sz="1600" i="1" dirty="0">
                <a:solidFill>
                  <a:srgbClr val="00B0F0"/>
                </a:solidFill>
                <a:latin typeface="Times New Roman" panose="02020603050405020304" pitchFamily="18" charset="0"/>
                <a:cs typeface="Times New Roman" panose="02020603050405020304" pitchFamily="18" charset="0"/>
              </a:rPr>
              <a:t> </a:t>
            </a:r>
            <a:r>
              <a:rPr lang="kk-KZ" sz="1600" i="1" dirty="0" smtClean="0">
                <a:solidFill>
                  <a:srgbClr val="00B0F0"/>
                </a:solidFill>
                <a:latin typeface="Times New Roman" panose="02020603050405020304" pitchFamily="18" charset="0"/>
                <a:cs typeface="Times New Roman" panose="02020603050405020304" pitchFamily="18" charset="0"/>
              </a:rPr>
              <a:t>                                                   Жамбыл атындағы Ұзынағаш </a:t>
            </a:r>
          </a:p>
          <a:p>
            <a:pPr algn="just"/>
            <a:r>
              <a:rPr lang="kk-KZ" sz="1600" i="1" dirty="0" smtClean="0">
                <a:solidFill>
                  <a:srgbClr val="00B0F0"/>
                </a:solidFill>
                <a:latin typeface="Times New Roman" panose="02020603050405020304" pitchFamily="18" charset="0"/>
                <a:cs typeface="Times New Roman" panose="02020603050405020304" pitchFamily="18" charset="0"/>
              </a:rPr>
              <a:t>                                                   к</a:t>
            </a:r>
            <a:r>
              <a:rPr lang="kk-KZ" sz="1600" dirty="0" smtClean="0">
                <a:solidFill>
                  <a:srgbClr val="00B0F0"/>
                </a:solidFill>
                <a:latin typeface="Times New Roman" panose="02020603050405020304" pitchFamily="18" charset="0"/>
                <a:cs typeface="Times New Roman" panose="02020603050405020304" pitchFamily="18" charset="0"/>
              </a:rPr>
              <a:t>әсіптік  </a:t>
            </a:r>
            <a:r>
              <a:rPr lang="kk-KZ" sz="1600" i="1" dirty="0" smtClean="0">
                <a:solidFill>
                  <a:srgbClr val="00B0F0"/>
                </a:solidFill>
                <a:latin typeface="Times New Roman" panose="02020603050405020304" pitchFamily="18" charset="0"/>
                <a:cs typeface="Times New Roman" panose="02020603050405020304" pitchFamily="18" charset="0"/>
              </a:rPr>
              <a:t>колледжінің директоры</a:t>
            </a:r>
            <a:endParaRPr lang="ru-RU" sz="16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54" t="12710" r="41813" b="20310"/>
          <a:stretch/>
        </p:blipFill>
        <p:spPr bwMode="auto">
          <a:xfrm>
            <a:off x="3995936" y="667866"/>
            <a:ext cx="1957933" cy="186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58" t="11574" r="41179" b="17558"/>
          <a:stretch/>
        </p:blipFill>
        <p:spPr bwMode="auto">
          <a:xfrm>
            <a:off x="221085" y="692696"/>
            <a:ext cx="1611306" cy="18364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54" t="11969" r="42151" b="21549"/>
          <a:stretch/>
        </p:blipFill>
        <p:spPr bwMode="auto">
          <a:xfrm>
            <a:off x="1979712" y="620688"/>
            <a:ext cx="1944216" cy="1908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97097"/>
            <a:ext cx="2806998" cy="23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1085" y="197098"/>
            <a:ext cx="3222613"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16-</a:t>
            </a:r>
            <a:r>
              <a:rPr lang="kk-KZ" sz="1400" dirty="0" smtClean="0">
                <a:solidFill>
                  <a:srgbClr val="FF0000"/>
                </a:solidFill>
                <a:latin typeface="Times New Roman" panose="02020603050405020304" pitchFamily="18" charset="0"/>
                <a:cs typeface="Times New Roman" panose="02020603050405020304" pitchFamily="18" charset="0"/>
              </a:rPr>
              <a:t>ЖЕЛТОҚСАН ТӘУЕЛСІЗДІК КҮНІ</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537012" y="98153"/>
            <a:ext cx="2502023" cy="523220"/>
          </a:xfrm>
          <a:prstGeom prst="rect">
            <a:avLst/>
          </a:prstGeom>
        </p:spPr>
        <p:txBody>
          <a:bodyPr wrap="squar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Тәуелсіздік </a:t>
            </a:r>
            <a:r>
              <a:rPr lang="ru-RU" sz="1400" dirty="0">
                <a:solidFill>
                  <a:srgbClr val="00B0F0"/>
                </a:solidFill>
                <a:latin typeface="Times New Roman" panose="02020603050405020304" pitchFamily="18" charset="0"/>
                <a:cs typeface="Times New Roman" panose="02020603050405020304" pitchFamily="18" charset="0"/>
              </a:rPr>
              <a:t>күніне орай </a:t>
            </a:r>
            <a:r>
              <a:rPr lang="ru-RU" sz="1400" dirty="0" smtClean="0">
                <a:solidFill>
                  <a:srgbClr val="00B0F0"/>
                </a:solidFill>
                <a:latin typeface="Times New Roman" panose="02020603050405020304" pitchFamily="18" charset="0"/>
                <a:cs typeface="Times New Roman" panose="02020603050405020304" pitchFamily="18" charset="0"/>
              </a:rPr>
              <a:t>студенттеріміздің құттықтауы.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 name="Picture 2" descr="C:\Users\User\AppData\Local\Temp\Rar$DIa7188.38083\IMG-20201219-WA00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6" t="3144" r="2844" b="7147"/>
          <a:stretch/>
        </p:blipFill>
        <p:spPr bwMode="auto">
          <a:xfrm>
            <a:off x="6714506" y="4725144"/>
            <a:ext cx="2321990" cy="1800199"/>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57" y="255312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C:\Users\User\AppData\Local\Temp\Rar$DIa7188.10511\IMG-20201219-WA0010.jpg"/>
          <p:cNvPicPr>
            <a:picLocks noChangeAspect="1" noChangeArrowheads="1"/>
          </p:cNvPicPr>
          <p:nvPr/>
        </p:nvPicPr>
        <p:blipFill rotWithShape="1">
          <a:blip r:embed="rId8">
            <a:extLst>
              <a:ext uri="{28A0092B-C50C-407E-A947-70E740481C1C}">
                <a14:useLocalDpi xmlns:a14="http://schemas.microsoft.com/office/drawing/2010/main" val="0"/>
              </a:ext>
            </a:extLst>
          </a:blip>
          <a:srcRect l="10759" t="6244" r="5605" b="10145"/>
          <a:stretch/>
        </p:blipFill>
        <p:spPr bwMode="auto">
          <a:xfrm>
            <a:off x="76820" y="3029744"/>
            <a:ext cx="2875000" cy="3495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ownloads\IMG-20201224-WA001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898" b="11206"/>
          <a:stretch/>
        </p:blipFill>
        <p:spPr bwMode="auto">
          <a:xfrm rot="16200000">
            <a:off x="2894149" y="2816931"/>
            <a:ext cx="3888433" cy="3528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ser\Downloads\IMG-20201224-WA00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4506" y="2636910"/>
            <a:ext cx="2321990" cy="196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21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604867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1 ЖЕЛТОҚСАН ДҮНИЕЖҮЗІЛІК ЖИТС-КЕ ҚАРСЫ КҮРЕС КҮНІ. </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User\AppData\Local\Temp\Rar$DIa5152.24484\IMG-20201126-WA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21" y="692696"/>
            <a:ext cx="294862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AppData\Local\Temp\Rar$DIa5152.26830\IMG-20201126-WA0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419872" y="620688"/>
            <a:ext cx="280831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AppData\Local\Temp\Rar$DIa5152.29512\IMG-20201126-WA0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645024"/>
            <a:ext cx="2997404"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Rar$DIa620.34705\IMG-20201127-WA00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88640"/>
            <a:ext cx="259069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AppData\Local\Temp\Rar$DIa620.36923\IMG-20201127-WA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9764" y="3645024"/>
            <a:ext cx="2952328"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AppData\Local\Temp\Rar$DIa5268.1702\IMG-20201126-WA000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6325470" y="3815914"/>
            <a:ext cx="2863936" cy="255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wnloads\20210108_1535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80" r="8282" b="5416"/>
          <a:stretch/>
        </p:blipFill>
        <p:spPr bwMode="auto">
          <a:xfrm>
            <a:off x="211075" y="645840"/>
            <a:ext cx="3672409" cy="28304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14" y="188640"/>
            <a:ext cx="4108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1075" y="3707159"/>
            <a:ext cx="3672409" cy="2462213"/>
          </a:xfrm>
          <a:prstGeom prst="rect">
            <a:avLst/>
          </a:prstGeom>
          <a:noFill/>
        </p:spPr>
        <p:txBody>
          <a:bodyPr wrap="square" rtlCol="0">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Айталы</a:t>
            </a:r>
            <a:r>
              <a:rPr lang="ru-RU" sz="1400" dirty="0" smtClean="0">
                <a:solidFill>
                  <a:srgbClr val="00B0F0"/>
                </a:solidFill>
                <a:latin typeface="Times New Roman" panose="02020603050405020304" pitchFamily="18" charset="0"/>
                <a:cs typeface="Times New Roman" panose="02020603050405020304" pitchFamily="18" charset="0"/>
              </a:rPr>
              <a:t> Б</a:t>
            </a:r>
            <a:r>
              <a:rPr lang="kk-KZ" sz="1400" dirty="0" smtClean="0">
                <a:solidFill>
                  <a:srgbClr val="00B0F0"/>
                </a:solidFill>
                <a:latin typeface="Times New Roman" panose="02020603050405020304" pitchFamily="18" charset="0"/>
                <a:cs typeface="Times New Roman" panose="02020603050405020304" pitchFamily="18" charset="0"/>
              </a:rPr>
              <a:t>. Саңлақтар сараланған салтанат//Атамекен.-2021.-1 қантар.-7 бет.-(Жыл үздігі-2020).</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Аудан әкімі Бағдат Әлиевтің қолдауымен, аудандық жастар ресурстық орталығының ұйымдастыруымен жыл сайын «Жыл үздігі» номинациясы бойынша ауданда өз саласында көш бастаған жастарды марапаттау дәстүрге айналды. Биыл солардың қатарында Абдусалам Гожалимов «ҮЗДІК ЖАС СТУДЕНТ» атанды.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640" t="23268" r="39905" b="12720"/>
          <a:stretch/>
        </p:blipFill>
        <p:spPr bwMode="auto">
          <a:xfrm>
            <a:off x="4499992" y="645840"/>
            <a:ext cx="4281964" cy="283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499992" y="3690043"/>
            <a:ext cx="4281964" cy="738664"/>
          </a:xfrm>
          <a:prstGeom prst="rect">
            <a:avLst/>
          </a:prstGeom>
        </p:spPr>
        <p:txBody>
          <a:bodyPr wrap="square">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Колледж </a:t>
            </a:r>
            <a:r>
              <a:rPr lang="ru-RU" sz="1400" dirty="0">
                <a:solidFill>
                  <a:srgbClr val="00B0F0"/>
                </a:solidFill>
                <a:latin typeface="Times New Roman" panose="02020603050405020304" pitchFamily="18" charset="0"/>
                <a:cs typeface="Times New Roman" panose="02020603050405020304" pitchFamily="18" charset="0"/>
              </a:rPr>
              <a:t>директоры Болат Бекбосынұлы жетім және қамқорлықтағы студенттеремізді жаңа жылдарымен </a:t>
            </a:r>
            <a:r>
              <a:rPr lang="ru-RU" sz="1400" dirty="0" smtClean="0">
                <a:solidFill>
                  <a:srgbClr val="00B0F0"/>
                </a:solidFill>
                <a:latin typeface="Times New Roman" panose="02020603050405020304" pitchFamily="18" charset="0"/>
                <a:cs typeface="Times New Roman" panose="02020603050405020304" pitchFamily="18" charset="0"/>
              </a:rPr>
              <a:t>  құттықтады.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274812" y="188640"/>
            <a:ext cx="150714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400" dirty="0" smtClean="0">
                <a:solidFill>
                  <a:srgbClr val="FF0000"/>
                </a:solidFill>
                <a:latin typeface="Times New Roman" panose="02020603050405020304" pitchFamily="18" charset="0"/>
                <a:cs typeface="Times New Roman" panose="02020603050405020304" pitchFamily="18" charset="0"/>
              </a:rPr>
              <a:t>ЖАҢА ЖЫЛ</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45" t="24216" r="40208" b="14625"/>
          <a:stretch/>
        </p:blipFill>
        <p:spPr bwMode="auto">
          <a:xfrm>
            <a:off x="3919277" y="4509120"/>
            <a:ext cx="2524931" cy="206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697" t="23927" r="40392" b="14998"/>
          <a:stretch/>
        </p:blipFill>
        <p:spPr bwMode="auto">
          <a:xfrm>
            <a:off x="6588225" y="4509120"/>
            <a:ext cx="2448272" cy="206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501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Rar$DIa7188.44335\IMG-20201219-WA00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30" t="10063" r="4472" b="19382"/>
          <a:stretch/>
        </p:blipFill>
        <p:spPr bwMode="auto">
          <a:xfrm rot="16200000">
            <a:off x="636774" y="132964"/>
            <a:ext cx="1919065" cy="29448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99" y="18864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User\AppData\Local\Temp\Rar$DIa7188.6739\IMG-20201219-WA0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4" t="11150" r="14445" b="6111"/>
          <a:stretch/>
        </p:blipFill>
        <p:spPr bwMode="auto">
          <a:xfrm>
            <a:off x="123898" y="5157192"/>
            <a:ext cx="2944813"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AppData\Local\Temp\Rar$DIa7188.17240\IMG-20201219-WA0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188640"/>
            <a:ext cx="5616624" cy="65527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User\Downloads\20201222_113513.jpg"/>
          <p:cNvPicPr>
            <a:picLocks noChangeAspect="1" noChangeArrowheads="1"/>
          </p:cNvPicPr>
          <p:nvPr/>
        </p:nvPicPr>
        <p:blipFill rotWithShape="1">
          <a:blip r:embed="rId6">
            <a:extLst>
              <a:ext uri="{28A0092B-C50C-407E-A947-70E740481C1C}">
                <a14:useLocalDpi xmlns:a14="http://schemas.microsoft.com/office/drawing/2010/main" val="0"/>
              </a:ext>
            </a:extLst>
          </a:blip>
          <a:srcRect l="7812" r="14375"/>
          <a:stretch/>
        </p:blipFill>
        <p:spPr bwMode="auto">
          <a:xfrm>
            <a:off x="123900" y="2636912"/>
            <a:ext cx="2944814"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52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45224"/>
            <a:ext cx="2938463"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830" y="5445224"/>
            <a:ext cx="456088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489413"/>
            <a:ext cx="3142786" cy="17259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228206"/>
            <a:ext cx="2718815" cy="1957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4028" y="1339298"/>
            <a:ext cx="4401988" cy="1644610"/>
          </a:xfrm>
          <a:prstGeom prst="wedgeEllipseCallou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sz="1400" i="1" dirty="0" smtClean="0">
                <a:solidFill>
                  <a:srgbClr val="FF0000"/>
                </a:solidFill>
                <a:latin typeface="Times New Roman" panose="02020603050405020304" pitchFamily="18" charset="0"/>
                <a:cs typeface="Times New Roman" panose="02020603050405020304" pitchFamily="18" charset="0"/>
              </a:rPr>
              <a:t>Вот и прожили год крысы</a:t>
            </a:r>
            <a:r>
              <a:rPr lang="kk-KZ" sz="1400" i="1" dirty="0" smtClean="0">
                <a:solidFill>
                  <a:srgbClr val="FF0000"/>
                </a:solidFill>
                <a:latin typeface="Times New Roman" panose="02020603050405020304" pitchFamily="18" charset="0"/>
                <a:cs typeface="Times New Roman" panose="02020603050405020304" pitchFamily="18" charset="0"/>
              </a:rPr>
              <a:t>:</a:t>
            </a:r>
          </a:p>
          <a:p>
            <a:pPr marL="342900" indent="-342900">
              <a:buAutoNum type="arabicPeriod"/>
            </a:pPr>
            <a:r>
              <a:rPr lang="kk-KZ" sz="1400" i="1" dirty="0" smtClean="0">
                <a:solidFill>
                  <a:srgbClr val="FF0000"/>
                </a:solidFill>
                <a:latin typeface="Times New Roman" panose="02020603050405020304" pitchFamily="18" charset="0"/>
                <a:cs typeface="Times New Roman" panose="02020603050405020304" pitchFamily="18" charset="0"/>
              </a:rPr>
              <a:t>Сидели дома, как по норам,</a:t>
            </a:r>
          </a:p>
          <a:p>
            <a:pPr marL="342900" indent="-342900">
              <a:buAutoNum type="arabicPeriod"/>
            </a:pPr>
            <a:r>
              <a:rPr lang="kk-KZ" sz="1400" i="1" dirty="0" smtClean="0">
                <a:solidFill>
                  <a:srgbClr val="FF0000"/>
                </a:solidFill>
                <a:latin typeface="Times New Roman" panose="02020603050405020304" pitchFamily="18" charset="0"/>
                <a:cs typeface="Times New Roman" panose="02020603050405020304" pitchFamily="18" charset="0"/>
              </a:rPr>
              <a:t>Носили еду в норы и там ее ели,</a:t>
            </a:r>
          </a:p>
          <a:p>
            <a:pPr marL="342900" indent="-342900">
              <a:buAutoNum type="arabicPeriod"/>
            </a:pPr>
            <a:r>
              <a:rPr lang="kk-KZ" sz="1400" i="1" dirty="0" smtClean="0">
                <a:solidFill>
                  <a:srgbClr val="FF0000"/>
                </a:solidFill>
                <a:latin typeface="Times New Roman" panose="02020603050405020304" pitchFamily="18" charset="0"/>
                <a:cs typeface="Times New Roman" panose="02020603050405020304" pitchFamily="18" charset="0"/>
              </a:rPr>
              <a:t>Увидев человека без маски-прятались.</a:t>
            </a:r>
            <a:endParaRPr lang="ru-RU" sz="1400" i="1" dirty="0">
              <a:solidFill>
                <a:srgbClr val="FF0000"/>
              </a:solidFill>
              <a:latin typeface="Times New Roman" panose="02020603050405020304" pitchFamily="18" charset="0"/>
              <a:cs typeface="Times New Roman" panose="02020603050405020304" pitchFamily="18" charset="0"/>
            </a:endParaRPr>
          </a:p>
        </p:txBody>
      </p:sp>
      <p:pic>
        <p:nvPicPr>
          <p:cNvPr id="1036" name="Picture 12" descr="C:\Users\User\Videos\119226755_3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640" y="332656"/>
            <a:ext cx="6912768"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rotWithShape="1">
          <a:blip r:embed="rId8">
            <a:extLst>
              <a:ext uri="{28A0092B-C50C-407E-A947-70E740481C1C}">
                <a14:useLocalDpi xmlns:a14="http://schemas.microsoft.com/office/drawing/2010/main" val="0"/>
              </a:ext>
            </a:extLst>
          </a:blip>
          <a:srcRect t="66780"/>
          <a:stretch/>
        </p:blipFill>
        <p:spPr bwMode="auto">
          <a:xfrm rot="21363784">
            <a:off x="4423590" y="3462665"/>
            <a:ext cx="3006813" cy="2005869"/>
          </a:xfrm>
          <a:prstGeom prst="teardrop">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66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61" y="775023"/>
            <a:ext cx="4046288" cy="429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99036" y="775023"/>
            <a:ext cx="4475137" cy="3831818"/>
          </a:xfrm>
          <a:prstGeom prst="rect">
            <a:avLst/>
          </a:prstGeom>
        </p:spPr>
        <p:txBody>
          <a:bodyPr wrap="square">
            <a:spAutoFit/>
          </a:bodyPr>
          <a:lstStyle/>
          <a:p>
            <a:pPr algn="just">
              <a:lnSpc>
                <a:spcPct val="150000"/>
              </a:lnSpc>
            </a:pPr>
            <a:r>
              <a:rPr lang="ru-RU" sz="1400" dirty="0" smtClean="0">
                <a:solidFill>
                  <a:srgbClr val="00B0F0"/>
                </a:solidFill>
                <a:latin typeface="Times New Roman" panose="02020603050405020304" pitchFamily="18" charset="0"/>
                <a:cs typeface="Times New Roman" panose="02020603050405020304" pitchFamily="18" charset="0"/>
              </a:rPr>
              <a:t> </a:t>
            </a:r>
            <a:r>
              <a:rPr lang="ru-RU" dirty="0" smtClean="0">
                <a:solidFill>
                  <a:srgbClr val="00B0F0"/>
                </a:solidFill>
                <a:latin typeface="Times New Roman" panose="02020603050405020304" pitchFamily="18" charset="0"/>
                <a:cs typeface="Times New Roman" panose="02020603050405020304" pitchFamily="18" charset="0"/>
              </a:rPr>
              <a:t>Жамбыл атындағы Ұзынағаш кәсіптік колледжінде 08.01.2021 жылы   </a:t>
            </a:r>
            <a:r>
              <a:rPr lang="ru-RU" dirty="0">
                <a:solidFill>
                  <a:srgbClr val="00B0F0"/>
                </a:solidFill>
                <a:latin typeface="Times New Roman" panose="02020603050405020304" pitchFamily="18" charset="0"/>
                <a:cs typeface="Times New Roman" panose="02020603050405020304" pitchFamily="18" charset="0"/>
              </a:rPr>
              <a:t>"Колледждің тарихи мұражайы" ұй</a:t>
            </a:r>
            <a:r>
              <a:rPr lang="ru-RU" dirty="0" smtClean="0">
                <a:solidFill>
                  <a:srgbClr val="00B0F0"/>
                </a:solidFill>
                <a:latin typeface="Times New Roman" panose="02020603050405020304" pitchFamily="18" charset="0"/>
                <a:cs typeface="Times New Roman" panose="02020603050405020304" pitchFamily="18" charset="0"/>
              </a:rPr>
              <a:t>ымдастырылып ашылды.   Салтанатты </a:t>
            </a:r>
            <a:r>
              <a:rPr lang="ru-RU" dirty="0">
                <a:solidFill>
                  <a:srgbClr val="00B0F0"/>
                </a:solidFill>
                <a:latin typeface="Times New Roman" panose="02020603050405020304" pitchFamily="18" charset="0"/>
                <a:cs typeface="Times New Roman" panose="02020603050405020304" pitchFamily="18" charset="0"/>
              </a:rPr>
              <a:t>іс-шараға аудан әкімі Әлиев Бағдат Байшалұлы және ардагерлер ұстаздар мен колледж ұжымы қатысып ашылу рәсімінде колледж ұжымына ризашылықпен жүрек жарды лебіздерін білдірді</a:t>
            </a:r>
            <a:r>
              <a:rPr lang="ru-RU" dirty="0" smtClean="0">
                <a:solidFill>
                  <a:srgbClr val="00B0F0"/>
                </a:solidFill>
                <a:latin typeface="Times New Roman" panose="02020603050405020304" pitchFamily="18" charset="0"/>
                <a:cs typeface="Times New Roman" panose="02020603050405020304" pitchFamily="18" charset="0"/>
              </a:rPr>
              <a:t>.</a:t>
            </a:r>
            <a:endParaRPr lang="ru-RU" dirty="0">
              <a:solidFill>
                <a:srgbClr val="00B0F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61814" y="188640"/>
            <a:ext cx="4137223" cy="33855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600" dirty="0" smtClean="0">
                <a:solidFill>
                  <a:srgbClr val="FF0000"/>
                </a:solidFill>
                <a:latin typeface="Times New Roman" panose="02020603050405020304" pitchFamily="18" charset="0"/>
                <a:cs typeface="Times New Roman" panose="02020603050405020304" pitchFamily="18" charset="0"/>
              </a:rPr>
              <a:t>"КОЛЛЕДЖДІҢ ТАРИХИ МҰРАЖАЙЫ"</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14" y="5336232"/>
            <a:ext cx="45053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5539680"/>
            <a:ext cx="45053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64422" y="4907756"/>
            <a:ext cx="3744416" cy="369332"/>
          </a:xfrm>
          <a:prstGeom prst="rect">
            <a:avLst/>
          </a:prstGeom>
          <a:noFill/>
        </p:spPr>
        <p:txBody>
          <a:bodyPr wrap="square" rtlCol="0">
            <a:prstTxWarp prst="textWave4">
              <a:avLst/>
            </a:prstTxWarp>
            <a:spAutoFit/>
          </a:bodyPr>
          <a:lstStyle/>
          <a:p>
            <a:pPr algn="ctr"/>
            <a:r>
              <a:rPr lang="kk-KZ" b="1" dirty="0" smtClean="0">
                <a:solidFill>
                  <a:srgbClr val="FF0000"/>
                </a:solidFill>
                <a:latin typeface="Times New Roman" panose="02020603050405020304" pitchFamily="18" charset="0"/>
                <a:cs typeface="Times New Roman" panose="02020603050405020304" pitchFamily="18" charset="0"/>
              </a:rPr>
              <a:t>ҚҰТТЫҚТАЙМЫЗ !</a:t>
            </a:r>
            <a:endParaRPr lang="ru-RU"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96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31" t="22361" r="42812" b="9861"/>
          <a:stretch/>
        </p:blipFill>
        <p:spPr bwMode="auto">
          <a:xfrm>
            <a:off x="3347864" y="530467"/>
            <a:ext cx="2736304" cy="277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156" t="22083" r="41875" b="10417"/>
          <a:stretch/>
        </p:blipFill>
        <p:spPr bwMode="auto">
          <a:xfrm>
            <a:off x="160190" y="3429000"/>
            <a:ext cx="3043659" cy="322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66" t="23055" r="41953" b="10139"/>
          <a:stretch/>
        </p:blipFill>
        <p:spPr bwMode="auto">
          <a:xfrm>
            <a:off x="6140722" y="530467"/>
            <a:ext cx="2853283" cy="278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9297" t="22083" r="42187" b="10000"/>
          <a:stretch/>
        </p:blipFill>
        <p:spPr bwMode="auto">
          <a:xfrm>
            <a:off x="3347864" y="3429000"/>
            <a:ext cx="275160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6" y="107925"/>
            <a:ext cx="4249737"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3429001"/>
            <a:ext cx="2765821" cy="313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190" y="620688"/>
            <a:ext cx="3043659" cy="269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51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wnloads\IMG-20201224-WA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7606" y="479104"/>
            <a:ext cx="2076945"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ownloads\IMG-20201224-WA0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45" t="1367" r="4492"/>
          <a:stretch/>
        </p:blipFill>
        <p:spPr bwMode="auto">
          <a:xfrm>
            <a:off x="2699792" y="178423"/>
            <a:ext cx="2232248" cy="24912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78423"/>
            <a:ext cx="129857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Downloads\IMG-20201227-WA0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50" y="2852936"/>
            <a:ext cx="4678090"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ownloads\IMG-20201227-WA00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178424"/>
            <a:ext cx="3733794" cy="649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96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48841"/>
            <a:ext cx="2087431"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itchFamily="2" charset="2"/>
              <a:buChar char="q"/>
            </a:pPr>
            <a:r>
              <a:rPr lang="kk-KZ" sz="1400" dirty="0" smtClean="0">
                <a:solidFill>
                  <a:srgbClr val="FF0000"/>
                </a:solidFill>
                <a:latin typeface="Times New Roman" pitchFamily="18" charset="0"/>
                <a:cs typeface="Times New Roman" pitchFamily="18" charset="0"/>
              </a:rPr>
              <a:t>«ҰЛАНДАР ҰЯСЫ»</a:t>
            </a:r>
            <a:endParaRPr lang="ru-RU" sz="1400" dirty="0">
              <a:solidFill>
                <a:srgbClr val="FF0000"/>
              </a:solidFill>
              <a:latin typeface="Times New Roman" pitchFamily="18" charset="0"/>
              <a:cs typeface="Times New Roman" pitchFamily="18" charset="0"/>
            </a:endParaRPr>
          </a:p>
        </p:txBody>
      </p:sp>
      <p:sp>
        <p:nvSpPr>
          <p:cNvPr id="3" name="Прямоугольник 2"/>
          <p:cNvSpPr/>
          <p:nvPr/>
        </p:nvSpPr>
        <p:spPr>
          <a:xfrm>
            <a:off x="3131840" y="270570"/>
            <a:ext cx="5652120" cy="5909310"/>
          </a:xfrm>
          <a:prstGeom prst="rect">
            <a:avLst/>
          </a:prstGeom>
        </p:spPr>
        <p:txBody>
          <a:bodyPr wrap="square">
            <a:spAutoFit/>
          </a:bodyPr>
          <a:lstStyle/>
          <a:p>
            <a:pPr algn="just"/>
            <a:r>
              <a:rPr lang="ru-RU" sz="1200" dirty="0" smtClean="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Әділхан </a:t>
            </a:r>
            <a:r>
              <a:rPr lang="ru-RU" sz="1400" dirty="0">
                <a:solidFill>
                  <a:srgbClr val="00B0F0"/>
                </a:solidFill>
                <a:latin typeface="Times New Roman" panose="02020603050405020304" pitchFamily="18" charset="0"/>
                <a:cs typeface="Times New Roman" panose="02020603050405020304" pitchFamily="18" charset="0"/>
              </a:rPr>
              <a:t>Дәулет Саматұлы 1995 жылы Алматы облысы Жамбыл ауданы Талап казіргі Сұраншы батыр ауылында дүниеге </a:t>
            </a:r>
            <a:r>
              <a:rPr lang="ru-RU" sz="1400" dirty="0" smtClean="0">
                <a:solidFill>
                  <a:srgbClr val="00B0F0"/>
                </a:solidFill>
                <a:latin typeface="Times New Roman" panose="02020603050405020304" pitchFamily="18" charset="0"/>
                <a:cs typeface="Times New Roman" panose="02020603050405020304" pitchFamily="18" charset="0"/>
              </a:rPr>
              <a:t>келген. </a:t>
            </a:r>
            <a:r>
              <a:rPr lang="ru-RU" sz="1400" dirty="0">
                <a:solidFill>
                  <a:srgbClr val="00B0F0"/>
                </a:solidFill>
                <a:latin typeface="Times New Roman" panose="02020603050405020304" pitchFamily="18" charset="0"/>
                <a:cs typeface="Times New Roman" panose="02020603050405020304" pitchFamily="18" charset="0"/>
              </a:rPr>
              <a:t>2006 </a:t>
            </a:r>
            <a:r>
              <a:rPr lang="ru-RU" sz="1400" dirty="0" smtClean="0">
                <a:solidFill>
                  <a:srgbClr val="00B0F0"/>
                </a:solidFill>
                <a:latin typeface="Times New Roman" panose="02020603050405020304" pitchFamily="18" charset="0"/>
                <a:cs typeface="Times New Roman" panose="02020603050405020304" pitchFamily="18" charset="0"/>
              </a:rPr>
              <a:t>жылы </a:t>
            </a:r>
            <a:r>
              <a:rPr lang="ru-RU" sz="1400" dirty="0">
                <a:solidFill>
                  <a:srgbClr val="00B0F0"/>
                </a:solidFill>
                <a:latin typeface="Times New Roman" panose="02020603050405020304" pitchFamily="18" charset="0"/>
                <a:cs typeface="Times New Roman" panose="02020603050405020304" pitchFamily="18" charset="0"/>
              </a:rPr>
              <a:t>Ұзынағаш ауылына </a:t>
            </a:r>
            <a:r>
              <a:rPr lang="ru-RU" sz="1400" dirty="0" smtClean="0">
                <a:solidFill>
                  <a:srgbClr val="00B0F0"/>
                </a:solidFill>
                <a:latin typeface="Times New Roman" panose="02020603050405020304" pitchFamily="18" charset="0"/>
                <a:cs typeface="Times New Roman" panose="02020603050405020304" pitchFamily="18" charset="0"/>
              </a:rPr>
              <a:t>көшіп, </a:t>
            </a:r>
            <a:r>
              <a:rPr lang="ru-RU" sz="1400" dirty="0">
                <a:solidFill>
                  <a:srgbClr val="00B0F0"/>
                </a:solidFill>
                <a:latin typeface="Times New Roman" panose="02020603050405020304" pitchFamily="18" charset="0"/>
                <a:cs typeface="Times New Roman" panose="02020603050405020304" pitchFamily="18" charset="0"/>
              </a:rPr>
              <a:t>еркін күрес және футбол спорт </a:t>
            </a:r>
            <a:r>
              <a:rPr lang="ru-RU" sz="1400" dirty="0" smtClean="0">
                <a:solidFill>
                  <a:srgbClr val="00B0F0"/>
                </a:solidFill>
                <a:latin typeface="Times New Roman" panose="02020603050405020304" pitchFamily="18" charset="0"/>
                <a:cs typeface="Times New Roman" panose="02020603050405020304" pitchFamily="18" charset="0"/>
              </a:rPr>
              <a:t>түрлерімен айналысты. 2008 </a:t>
            </a:r>
            <a:r>
              <a:rPr lang="ru-RU" sz="1400" dirty="0">
                <a:solidFill>
                  <a:srgbClr val="00B0F0"/>
                </a:solidFill>
                <a:latin typeface="Times New Roman" panose="02020603050405020304" pitchFamily="18" charset="0"/>
                <a:cs typeface="Times New Roman" panose="02020603050405020304" pitchFamily="18" charset="0"/>
              </a:rPr>
              <a:t>жылы </a:t>
            </a:r>
            <a:r>
              <a:rPr lang="ru-RU" sz="1400" dirty="0" smtClean="0">
                <a:solidFill>
                  <a:srgbClr val="00B0F0"/>
                </a:solidFill>
                <a:latin typeface="Times New Roman" panose="02020603050405020304" pitchFamily="18" charset="0"/>
                <a:cs typeface="Times New Roman" panose="02020603050405020304" pitchFamily="18" charset="0"/>
              </a:rPr>
              <a:t>Бейжің </a:t>
            </a:r>
            <a:r>
              <a:rPr lang="ru-RU" sz="1400" dirty="0">
                <a:solidFill>
                  <a:srgbClr val="00B0F0"/>
                </a:solidFill>
                <a:latin typeface="Times New Roman" panose="02020603050405020304" pitchFamily="18" charset="0"/>
                <a:cs typeface="Times New Roman" panose="02020603050405020304" pitchFamily="18" charset="0"/>
              </a:rPr>
              <a:t>олимпиадасынан кейін бокска қызығушылык </a:t>
            </a:r>
            <a:r>
              <a:rPr lang="ru-RU" sz="1400" dirty="0" smtClean="0">
                <a:solidFill>
                  <a:srgbClr val="00B0F0"/>
                </a:solidFill>
                <a:latin typeface="Times New Roman" panose="02020603050405020304" pitchFamily="18" charset="0"/>
                <a:cs typeface="Times New Roman" panose="02020603050405020304" pitchFamily="18" charset="0"/>
              </a:rPr>
              <a:t>танытып, </a:t>
            </a:r>
            <a:r>
              <a:rPr lang="ru-RU" sz="1400" dirty="0">
                <a:solidFill>
                  <a:srgbClr val="00B0F0"/>
                </a:solidFill>
                <a:latin typeface="Times New Roman" panose="02020603050405020304" pitchFamily="18" charset="0"/>
                <a:cs typeface="Times New Roman" panose="02020603050405020304" pitchFamily="18" charset="0"/>
              </a:rPr>
              <a:t>Бокс </a:t>
            </a:r>
            <a:r>
              <a:rPr lang="ru-RU" sz="1400" dirty="0" smtClean="0">
                <a:solidFill>
                  <a:srgbClr val="00B0F0"/>
                </a:solidFill>
                <a:latin typeface="Times New Roman" panose="02020603050405020304" pitchFamily="18" charset="0"/>
                <a:cs typeface="Times New Roman" panose="02020603050405020304" pitchFamily="18" charset="0"/>
              </a:rPr>
              <a:t>үйірмесіне қатысты. Аудан және  </a:t>
            </a:r>
            <a:r>
              <a:rPr lang="ru-RU" sz="1400" dirty="0">
                <a:solidFill>
                  <a:srgbClr val="00B0F0"/>
                </a:solidFill>
                <a:latin typeface="Times New Roman" panose="02020603050405020304" pitchFamily="18" charset="0"/>
                <a:cs typeface="Times New Roman" panose="02020603050405020304" pitchFamily="18" charset="0"/>
              </a:rPr>
              <a:t>облыс чемпионы </a:t>
            </a:r>
            <a:r>
              <a:rPr lang="ru-RU" sz="1400" dirty="0" smtClean="0">
                <a:solidFill>
                  <a:srgbClr val="00B0F0"/>
                </a:solidFill>
                <a:latin typeface="Times New Roman" panose="02020603050405020304" pitchFamily="18" charset="0"/>
                <a:cs typeface="Times New Roman" panose="02020603050405020304" pitchFamily="18" charset="0"/>
              </a:rPr>
              <a:t>атанып, </a:t>
            </a:r>
            <a:r>
              <a:rPr lang="ru-RU" sz="1400" dirty="0">
                <a:solidFill>
                  <a:srgbClr val="00B0F0"/>
                </a:solidFill>
                <a:latin typeface="Times New Roman" panose="02020603050405020304" pitchFamily="18" charset="0"/>
                <a:cs typeface="Times New Roman" panose="02020603050405020304" pitchFamily="18" charset="0"/>
              </a:rPr>
              <a:t>2009 жылы </a:t>
            </a:r>
            <a:r>
              <a:rPr lang="ru-RU" sz="1400" dirty="0" smtClean="0">
                <a:solidFill>
                  <a:srgbClr val="00B0F0"/>
                </a:solidFill>
                <a:latin typeface="Times New Roman" panose="02020603050405020304" pitchFamily="18" charset="0"/>
                <a:cs typeface="Times New Roman" panose="02020603050405020304" pitchFamily="18" charset="0"/>
              </a:rPr>
              <a:t>Шаңырақтағы </a:t>
            </a:r>
            <a:r>
              <a:rPr lang="ru-RU" sz="1400" dirty="0">
                <a:solidFill>
                  <a:srgbClr val="00B0F0"/>
                </a:solidFill>
                <a:latin typeface="Times New Roman" panose="02020603050405020304" pitchFamily="18" charset="0"/>
                <a:cs typeface="Times New Roman" panose="02020603050405020304" pitchFamily="18" charset="0"/>
              </a:rPr>
              <a:t>дарынды спорт мектебіне оқуға </a:t>
            </a:r>
            <a:r>
              <a:rPr lang="ru-RU" sz="1400" dirty="0" smtClean="0">
                <a:solidFill>
                  <a:srgbClr val="00B0F0"/>
                </a:solidFill>
                <a:latin typeface="Times New Roman" panose="02020603050405020304" pitchFamily="18" charset="0"/>
                <a:cs typeface="Times New Roman" panose="02020603050405020304" pitchFamily="18" charset="0"/>
              </a:rPr>
              <a:t>түсті. Кейін Қазақтың </a:t>
            </a:r>
            <a:r>
              <a:rPr lang="ru-RU" sz="1400" dirty="0">
                <a:solidFill>
                  <a:srgbClr val="00B0F0"/>
                </a:solidFill>
                <a:latin typeface="Times New Roman" panose="02020603050405020304" pitchFamily="18" charset="0"/>
                <a:cs typeface="Times New Roman" panose="02020603050405020304" pitchFamily="18" charset="0"/>
              </a:rPr>
              <a:t>спорт және туризм </a:t>
            </a:r>
            <a:r>
              <a:rPr lang="ru-RU" sz="1400" dirty="0" smtClean="0">
                <a:solidFill>
                  <a:srgbClr val="00B0F0"/>
                </a:solidFill>
                <a:latin typeface="Times New Roman" panose="02020603050405020304" pitchFamily="18" charset="0"/>
                <a:cs typeface="Times New Roman" panose="02020603050405020304" pitchFamily="18" charset="0"/>
              </a:rPr>
              <a:t>академиясын бітіріп, 2015 </a:t>
            </a:r>
            <a:r>
              <a:rPr lang="ru-RU" sz="1400" dirty="0">
                <a:solidFill>
                  <a:srgbClr val="00B0F0"/>
                </a:solidFill>
                <a:latin typeface="Times New Roman" panose="02020603050405020304" pitchFamily="18" charset="0"/>
                <a:cs typeface="Times New Roman" panose="02020603050405020304" pitchFamily="18" charset="0"/>
              </a:rPr>
              <a:t>жылы Қытайда </a:t>
            </a:r>
            <a:r>
              <a:rPr lang="ru-RU" sz="1400" dirty="0" smtClean="0">
                <a:solidFill>
                  <a:srgbClr val="00B0F0"/>
                </a:solidFill>
                <a:latin typeface="Times New Roman" panose="02020603050405020304" pitchFamily="18" charset="0"/>
                <a:cs typeface="Times New Roman" panose="02020603050405020304" pitchFamily="18" charset="0"/>
              </a:rPr>
              <a:t>бір </a:t>
            </a:r>
            <a:r>
              <a:rPr lang="ru-RU" sz="1400" dirty="0">
                <a:solidFill>
                  <a:srgbClr val="00B0F0"/>
                </a:solidFill>
                <a:latin typeface="Times New Roman" panose="02020603050405020304" pitchFamily="18" charset="0"/>
                <a:cs typeface="Times New Roman" panose="02020603050405020304" pitchFamily="18" charset="0"/>
              </a:rPr>
              <a:t>айлық </a:t>
            </a:r>
            <a:r>
              <a:rPr lang="ru-RU" sz="1400" dirty="0" smtClean="0">
                <a:solidFill>
                  <a:srgbClr val="00B0F0"/>
                </a:solidFill>
                <a:latin typeface="Times New Roman" panose="02020603050405020304" pitchFamily="18" charset="0"/>
                <a:cs typeface="Times New Roman" panose="02020603050405020304" pitchFamily="18" charset="0"/>
              </a:rPr>
              <a:t>оқу-</a:t>
            </a:r>
            <a:r>
              <a:rPr lang="ru-RU" sz="1400" dirty="0" err="1" smtClean="0">
                <a:solidFill>
                  <a:srgbClr val="00B0F0"/>
                </a:solidFill>
                <a:latin typeface="Times New Roman" panose="02020603050405020304" pitchFamily="18" charset="0"/>
                <a:cs typeface="Times New Roman" panose="02020603050405020304" pitchFamily="18" charset="0"/>
              </a:rPr>
              <a:t>жаттығу</a:t>
            </a:r>
            <a:r>
              <a:rPr lang="ru-RU" sz="1400" dirty="0" smtClean="0">
                <a:solidFill>
                  <a:srgbClr val="00B0F0"/>
                </a:solidFill>
                <a:latin typeface="Times New Roman" panose="02020603050405020304" pitchFamily="18" charset="0"/>
                <a:cs typeface="Times New Roman" panose="02020603050405020304" pitchFamily="18" charset="0"/>
              </a:rPr>
              <a:t>  жиынында болды. 2017 жылдан   </a:t>
            </a:r>
            <a:r>
              <a:rPr lang="ru-RU" sz="1400" dirty="0">
                <a:solidFill>
                  <a:srgbClr val="00B0F0"/>
                </a:solidFill>
                <a:latin typeface="Times New Roman" panose="02020603050405020304" pitchFamily="18" charset="0"/>
                <a:cs typeface="Times New Roman" panose="02020603050405020304" pitchFamily="18" charset="0"/>
              </a:rPr>
              <a:t>бастап бапкерлік </a:t>
            </a:r>
            <a:r>
              <a:rPr lang="ru-RU" sz="1400" dirty="0" smtClean="0">
                <a:solidFill>
                  <a:srgbClr val="00B0F0"/>
                </a:solidFill>
                <a:latin typeface="Times New Roman" panose="02020603050405020304" pitchFamily="18" charset="0"/>
                <a:cs typeface="Times New Roman" panose="02020603050405020304" pitchFamily="18" charset="0"/>
              </a:rPr>
              <a:t>қызметте. </a:t>
            </a:r>
            <a:r>
              <a:rPr lang="ru-RU" sz="1400" dirty="0">
                <a:solidFill>
                  <a:srgbClr val="00B0F0"/>
                </a:solidFill>
                <a:latin typeface="Times New Roman" panose="02020603050405020304" pitchFamily="18" charset="0"/>
                <a:cs typeface="Times New Roman" panose="02020603050405020304" pitchFamily="18" charset="0"/>
              </a:rPr>
              <a:t>2017 жылы </a:t>
            </a:r>
            <a:r>
              <a:rPr lang="ru-RU" sz="1400" dirty="0" smtClean="0">
                <a:solidFill>
                  <a:srgbClr val="00B0F0"/>
                </a:solidFill>
                <a:latin typeface="Times New Roman" panose="02020603050405020304" pitchFamily="18" charset="0"/>
                <a:cs typeface="Times New Roman" panose="02020603050405020304" pitchFamily="18" charset="0"/>
              </a:rPr>
              <a:t>Қазақстанда </a:t>
            </a:r>
            <a:r>
              <a:rPr lang="ru-RU" sz="1400" dirty="0">
                <a:solidFill>
                  <a:srgbClr val="00B0F0"/>
                </a:solidFill>
                <a:latin typeface="Times New Roman" panose="02020603050405020304" pitchFamily="18" charset="0"/>
                <a:cs typeface="Times New Roman" panose="02020603050405020304" pitchFamily="18" charset="0"/>
              </a:rPr>
              <a:t>тұңғыш рет болған </a:t>
            </a:r>
            <a:r>
              <a:rPr lang="ru-RU" sz="1400" dirty="0" smtClean="0">
                <a:solidFill>
                  <a:srgbClr val="00B0F0"/>
                </a:solidFill>
                <a:latin typeface="Times New Roman" panose="02020603050405020304" pitchFamily="18" charset="0"/>
                <a:cs typeface="Times New Roman" panose="02020603050405020304" pitchFamily="18" charset="0"/>
              </a:rPr>
              <a:t>«Патриот Қазақстан»  </a:t>
            </a:r>
            <a:r>
              <a:rPr lang="ru-RU" sz="1400" dirty="0">
                <a:solidFill>
                  <a:srgbClr val="00B0F0"/>
                </a:solidFill>
                <a:latin typeface="Times New Roman" panose="02020603050405020304" pitchFamily="18" charset="0"/>
                <a:cs typeface="Times New Roman" panose="02020603050405020304" pitchFamily="18" charset="0"/>
              </a:rPr>
              <a:t>реалити </a:t>
            </a:r>
            <a:r>
              <a:rPr lang="ru-RU" sz="1400" dirty="0" smtClean="0">
                <a:solidFill>
                  <a:srgbClr val="00B0F0"/>
                </a:solidFill>
                <a:latin typeface="Times New Roman" panose="02020603050405020304" pitchFamily="18" charset="0"/>
                <a:cs typeface="Times New Roman" panose="02020603050405020304" pitchFamily="18" charset="0"/>
              </a:rPr>
              <a:t>шоу жобасының </a:t>
            </a:r>
            <a:r>
              <a:rPr lang="ru-RU" sz="1400" dirty="0">
                <a:solidFill>
                  <a:srgbClr val="00B0F0"/>
                </a:solidFill>
                <a:latin typeface="Times New Roman" panose="02020603050405020304" pitchFamily="18" charset="0"/>
                <a:cs typeface="Times New Roman" panose="02020603050405020304" pitchFamily="18" charset="0"/>
              </a:rPr>
              <a:t>қатысушысы </a:t>
            </a:r>
            <a:r>
              <a:rPr lang="ru-RU" sz="1400" dirty="0" smtClean="0">
                <a:solidFill>
                  <a:srgbClr val="00B0F0"/>
                </a:solidFill>
                <a:latin typeface="Times New Roman" panose="02020603050405020304" pitchFamily="18" charset="0"/>
                <a:cs typeface="Times New Roman" panose="02020603050405020304" pitchFamily="18" charset="0"/>
              </a:rPr>
              <a:t>болды. 2018-2020 жылдары </a:t>
            </a:r>
            <a:r>
              <a:rPr lang="ru-RU" sz="1400" dirty="0">
                <a:solidFill>
                  <a:srgbClr val="00B0F0"/>
                </a:solidFill>
                <a:latin typeface="Times New Roman" panose="02020603050405020304" pitchFamily="18" charset="0"/>
                <a:cs typeface="Times New Roman" panose="02020603050405020304" pitchFamily="18" charset="0"/>
              </a:rPr>
              <a:t>А</a:t>
            </a:r>
            <a:r>
              <a:rPr lang="ru-RU" sz="1400" dirty="0" smtClean="0">
                <a:solidFill>
                  <a:srgbClr val="00B0F0"/>
                </a:solidFill>
                <a:latin typeface="Times New Roman" panose="02020603050405020304" pitchFamily="18" charset="0"/>
                <a:cs typeface="Times New Roman" panose="02020603050405020304" pitchFamily="18" charset="0"/>
              </a:rPr>
              <a:t>лматы </a:t>
            </a:r>
            <a:r>
              <a:rPr lang="ru-RU" sz="1400" dirty="0">
                <a:solidFill>
                  <a:srgbClr val="00B0F0"/>
                </a:solidFill>
                <a:latin typeface="Times New Roman" panose="02020603050405020304" pitchFamily="18" charset="0"/>
                <a:cs typeface="Times New Roman" panose="02020603050405020304" pitchFamily="18" charset="0"/>
              </a:rPr>
              <a:t>қаласында бапкерлік қызметін </a:t>
            </a:r>
            <a:r>
              <a:rPr lang="ru-RU" sz="1400" dirty="0" smtClean="0">
                <a:solidFill>
                  <a:srgbClr val="00B0F0"/>
                </a:solidFill>
                <a:latin typeface="Times New Roman" panose="02020603050405020304" pitchFamily="18" charset="0"/>
                <a:cs typeface="Times New Roman" panose="02020603050405020304" pitchFamily="18" charset="0"/>
              </a:rPr>
              <a:t>атқарып, </a:t>
            </a:r>
            <a:r>
              <a:rPr lang="ru-RU" sz="1400" dirty="0">
                <a:solidFill>
                  <a:srgbClr val="00B0F0"/>
                </a:solidFill>
                <a:latin typeface="Times New Roman" panose="02020603050405020304" pitchFamily="18" charset="0"/>
                <a:cs typeface="Times New Roman" panose="02020603050405020304" pitchFamily="18" charset="0"/>
              </a:rPr>
              <a:t>2020 </a:t>
            </a:r>
            <a:r>
              <a:rPr lang="ru-RU" sz="1400" dirty="0" smtClean="0">
                <a:solidFill>
                  <a:srgbClr val="00B0F0"/>
                </a:solidFill>
                <a:latin typeface="Times New Roman" panose="02020603050405020304" pitchFamily="18" charset="0"/>
                <a:cs typeface="Times New Roman" panose="02020603050405020304" pitchFamily="18" charset="0"/>
              </a:rPr>
              <a:t>жылдын </a:t>
            </a:r>
            <a:r>
              <a:rPr lang="ru-RU" sz="1400" dirty="0">
                <a:solidFill>
                  <a:srgbClr val="00B0F0"/>
                </a:solidFill>
                <a:latin typeface="Times New Roman" panose="02020603050405020304" pitchFamily="18" charset="0"/>
                <a:cs typeface="Times New Roman" panose="02020603050405020304" pitchFamily="18" charset="0"/>
              </a:rPr>
              <a:t>күзінен бастап Сұраншы батыр спорт </a:t>
            </a:r>
            <a:r>
              <a:rPr lang="ru-RU" sz="1400" dirty="0" smtClean="0">
                <a:solidFill>
                  <a:srgbClr val="00B0F0"/>
                </a:solidFill>
                <a:latin typeface="Times New Roman" panose="02020603050405020304" pitchFamily="18" charset="0"/>
                <a:cs typeface="Times New Roman" panose="02020603050405020304" pitchFamily="18" charset="0"/>
              </a:rPr>
              <a:t>клубына  ауысты</a:t>
            </a:r>
            <a:r>
              <a:rPr lang="kk-KZ" sz="1400" dirty="0" smtClean="0">
                <a:solidFill>
                  <a:srgbClr val="00B0F0"/>
                </a:solidFill>
                <a:latin typeface="Times New Roman" panose="02020603050405020304" pitchFamily="18" charset="0"/>
                <a:cs typeface="Times New Roman" panose="02020603050405020304" pitchFamily="18" charset="0"/>
              </a:rPr>
              <a:t>. Сонымен қатар 1 қыркүйек 2020 жылдан бері Жамбыл атындағы Ұзынағаш кәсіптік колледжінде «Дене шынықтыру» пәнінен ұстаз болып жұмыс істейді.</a:t>
            </a:r>
            <a:endParaRPr lang="kk-KZ" sz="1400" dirty="0">
              <a:solidFill>
                <a:srgbClr val="00B0F0"/>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400" dirty="0" smtClean="0">
                <a:solidFill>
                  <a:srgbClr val="00B0F0"/>
                </a:solidFill>
                <a:latin typeface="Times New Roman" panose="02020603050405020304" pitchFamily="18" charset="0"/>
                <a:cs typeface="Times New Roman" panose="02020603050405020304" pitchFamily="18" charset="0"/>
              </a:rPr>
              <a:t>2015 </a:t>
            </a:r>
            <a:r>
              <a:rPr lang="ru-RU" sz="1400" dirty="0">
                <a:solidFill>
                  <a:srgbClr val="00B0F0"/>
                </a:solidFill>
                <a:latin typeface="Times New Roman" panose="02020603050405020304" pitchFamily="18" charset="0"/>
                <a:cs typeface="Times New Roman" panose="02020603050405020304" pitchFamily="18" charset="0"/>
              </a:rPr>
              <a:t>жылы Қазақстан Республикалық </a:t>
            </a:r>
            <a:r>
              <a:rPr lang="ru-RU" sz="1400" dirty="0" smtClean="0">
                <a:solidFill>
                  <a:srgbClr val="00B0F0"/>
                </a:solidFill>
                <a:latin typeface="Times New Roman" panose="02020603050405020304" pitchFamily="18" charset="0"/>
                <a:cs typeface="Times New Roman" panose="02020603050405020304" pitchFamily="18" charset="0"/>
              </a:rPr>
              <a:t>жарыстың финалисы;</a:t>
            </a:r>
          </a:p>
          <a:p>
            <a:pPr marL="171450" indent="-171450" algn="just">
              <a:buFont typeface="Wingdings" panose="05000000000000000000" pitchFamily="2" charset="2"/>
              <a:buChar char="ü"/>
            </a:pPr>
            <a:r>
              <a:rPr lang="ru-RU" sz="1400" dirty="0">
                <a:solidFill>
                  <a:srgbClr val="00B0F0"/>
                </a:solidFill>
                <a:latin typeface="Times New Roman" panose="02020603050405020304" pitchFamily="18" charset="0"/>
                <a:cs typeface="Times New Roman" panose="02020603050405020304" pitchFamily="18" charset="0"/>
              </a:rPr>
              <a:t>2014-2015 </a:t>
            </a:r>
            <a:r>
              <a:rPr lang="ru-RU" sz="1400" dirty="0" smtClean="0">
                <a:solidFill>
                  <a:srgbClr val="00B0F0"/>
                </a:solidFill>
                <a:latin typeface="Times New Roman" panose="02020603050405020304" pitchFamily="18" charset="0"/>
                <a:cs typeface="Times New Roman" panose="02020603050405020304" pitchFamily="18" charset="0"/>
              </a:rPr>
              <a:t>жылдары студенттер арасындағы жарыстын жүлдегері;</a:t>
            </a:r>
          </a:p>
          <a:p>
            <a:pPr marL="171450" indent="-171450" algn="just">
              <a:buFont typeface="Wingdings" panose="05000000000000000000" pitchFamily="2" charset="2"/>
              <a:buChar char="ü"/>
            </a:pPr>
            <a:r>
              <a:rPr lang="ru-RU" sz="1400" dirty="0">
                <a:solidFill>
                  <a:srgbClr val="00B0F0"/>
                </a:solidFill>
                <a:latin typeface="Times New Roman" panose="02020603050405020304" pitchFamily="18" charset="0"/>
                <a:cs typeface="Times New Roman" panose="02020603050405020304" pitchFamily="18" charset="0"/>
              </a:rPr>
              <a:t>2013 жылы Алматы қаласының студенттер арасында чемпион атанып </a:t>
            </a:r>
            <a:r>
              <a:rPr lang="ru-RU" sz="1400" dirty="0" smtClean="0">
                <a:solidFill>
                  <a:srgbClr val="00B0F0"/>
                </a:solidFill>
                <a:latin typeface="Times New Roman" panose="02020603050405020304" pitchFamily="18" charset="0"/>
                <a:cs typeface="Times New Roman" panose="02020603050405020304" pitchFamily="18" charset="0"/>
              </a:rPr>
              <a:t>«Үздік боксшы» </a:t>
            </a:r>
            <a:r>
              <a:rPr lang="ru-RU" sz="1400" dirty="0">
                <a:solidFill>
                  <a:srgbClr val="00B0F0"/>
                </a:solidFill>
                <a:latin typeface="Times New Roman" panose="02020603050405020304" pitchFamily="18" charset="0"/>
                <a:cs typeface="Times New Roman" panose="02020603050405020304" pitchFamily="18" charset="0"/>
              </a:rPr>
              <a:t>деген атак </a:t>
            </a:r>
            <a:r>
              <a:rPr lang="ru-RU" sz="1400" dirty="0" smtClean="0">
                <a:solidFill>
                  <a:srgbClr val="00B0F0"/>
                </a:solidFill>
                <a:latin typeface="Times New Roman" panose="02020603050405020304" pitchFamily="18" charset="0"/>
                <a:cs typeface="Times New Roman" panose="02020603050405020304" pitchFamily="18" charset="0"/>
              </a:rPr>
              <a:t>алды;</a:t>
            </a:r>
            <a:endParaRPr lang="ru-RU" sz="1400" dirty="0">
              <a:solidFill>
                <a:srgbClr val="00B0F0"/>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kk-KZ"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2012 </a:t>
            </a:r>
            <a:r>
              <a:rPr lang="ru-RU" sz="1400" dirty="0" smtClean="0">
                <a:solidFill>
                  <a:srgbClr val="00B0F0"/>
                </a:solidFill>
                <a:latin typeface="Times New Roman" panose="02020603050405020304" pitchFamily="18" charset="0"/>
                <a:cs typeface="Times New Roman" panose="02020603050405020304" pitchFamily="18" charset="0"/>
              </a:rPr>
              <a:t>жылы  Алматы </a:t>
            </a:r>
            <a:r>
              <a:rPr lang="ru-RU" sz="1400" dirty="0">
                <a:solidFill>
                  <a:srgbClr val="00B0F0"/>
                </a:solidFill>
                <a:latin typeface="Times New Roman" panose="02020603050405020304" pitchFamily="18" charset="0"/>
                <a:cs typeface="Times New Roman" panose="02020603050405020304" pitchFamily="18" charset="0"/>
              </a:rPr>
              <a:t>облысының </a:t>
            </a:r>
            <a:r>
              <a:rPr lang="ru-RU" sz="1400" dirty="0" smtClean="0">
                <a:solidFill>
                  <a:srgbClr val="00B0F0"/>
                </a:solidFill>
                <a:latin typeface="Times New Roman" panose="02020603050405020304" pitchFamily="18" charset="0"/>
                <a:cs typeface="Times New Roman" panose="02020603050405020304" pitchFamily="18" charset="0"/>
              </a:rPr>
              <a:t>жүлдегері;</a:t>
            </a:r>
          </a:p>
          <a:p>
            <a:pPr marL="171450" indent="-171450" algn="just">
              <a:buFont typeface="Wingdings" panose="05000000000000000000" pitchFamily="2" charset="2"/>
              <a:buChar char="ü"/>
            </a:pPr>
            <a:r>
              <a:rPr lang="ru-RU" sz="1400" dirty="0">
                <a:solidFill>
                  <a:srgbClr val="00B0F0"/>
                </a:solidFill>
                <a:latin typeface="Times New Roman" panose="02020603050405020304" pitchFamily="18" charset="0"/>
                <a:cs typeface="Times New Roman" panose="02020603050405020304" pitchFamily="18" charset="0"/>
              </a:rPr>
              <a:t>2011 </a:t>
            </a:r>
            <a:r>
              <a:rPr lang="ru-RU" sz="1400" dirty="0" smtClean="0">
                <a:solidFill>
                  <a:srgbClr val="00B0F0"/>
                </a:solidFill>
                <a:latin typeface="Times New Roman" panose="02020603050405020304" pitchFamily="18" charset="0"/>
                <a:cs typeface="Times New Roman" panose="02020603050405020304" pitchFamily="18" charset="0"/>
              </a:rPr>
              <a:t>Алматы </a:t>
            </a:r>
            <a:r>
              <a:rPr lang="ru-RU" sz="1400" dirty="0">
                <a:solidFill>
                  <a:srgbClr val="00B0F0"/>
                </a:solidFill>
                <a:latin typeface="Times New Roman" panose="02020603050405020304" pitchFamily="18" charset="0"/>
                <a:cs typeface="Times New Roman" panose="02020603050405020304" pitchFamily="18" charset="0"/>
              </a:rPr>
              <a:t>қаласының </a:t>
            </a:r>
            <a:r>
              <a:rPr lang="ru-RU" sz="1400" dirty="0" smtClean="0">
                <a:solidFill>
                  <a:srgbClr val="00B0F0"/>
                </a:solidFill>
                <a:latin typeface="Times New Roman" panose="02020603050405020304" pitchFamily="18" charset="0"/>
                <a:cs typeface="Times New Roman" panose="02020603050405020304" pitchFamily="18" charset="0"/>
              </a:rPr>
              <a:t>жүлдегері;</a:t>
            </a:r>
            <a:endParaRPr lang="ru-RU" sz="1400" dirty="0">
              <a:solidFill>
                <a:srgbClr val="00B0F0"/>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400" dirty="0">
                <a:solidFill>
                  <a:srgbClr val="00B0F0"/>
                </a:solidFill>
                <a:latin typeface="Times New Roman" panose="02020603050405020304" pitchFamily="18" charset="0"/>
                <a:cs typeface="Times New Roman" panose="02020603050405020304" pitchFamily="18" charset="0"/>
              </a:rPr>
              <a:t>2011 жылы </a:t>
            </a:r>
            <a:r>
              <a:rPr lang="ru-RU" sz="1400" dirty="0" smtClean="0">
                <a:solidFill>
                  <a:srgbClr val="00B0F0"/>
                </a:solidFill>
                <a:latin typeface="Times New Roman" panose="02020603050405020304" pitchFamily="18" charset="0"/>
                <a:cs typeface="Times New Roman" panose="02020603050405020304" pitchFamily="18" charset="0"/>
              </a:rPr>
              <a:t>халық аралық </a:t>
            </a:r>
            <a:r>
              <a:rPr lang="ru-RU" sz="1400" dirty="0">
                <a:solidFill>
                  <a:srgbClr val="00B0F0"/>
                </a:solidFill>
                <a:latin typeface="Times New Roman" panose="02020603050405020304" pitchFamily="18" charset="0"/>
                <a:cs typeface="Times New Roman" panose="02020603050405020304" pitchFamily="18" charset="0"/>
              </a:rPr>
              <a:t>жарыстың </a:t>
            </a:r>
            <a:r>
              <a:rPr lang="ru-RU" sz="1400" dirty="0" smtClean="0">
                <a:solidFill>
                  <a:srgbClr val="00B0F0"/>
                </a:solidFill>
                <a:latin typeface="Times New Roman" panose="02020603050405020304" pitchFamily="18" charset="0"/>
                <a:cs typeface="Times New Roman" panose="02020603050405020304" pitchFamily="18" charset="0"/>
              </a:rPr>
              <a:t>жүлдегері;</a:t>
            </a:r>
            <a:endParaRPr lang="ru-RU" sz="1400" dirty="0">
              <a:solidFill>
                <a:srgbClr val="00B0F0"/>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400" dirty="0">
                <a:solidFill>
                  <a:srgbClr val="00B0F0"/>
                </a:solidFill>
                <a:latin typeface="Times New Roman" panose="02020603050405020304" pitchFamily="18" charset="0"/>
                <a:cs typeface="Times New Roman" panose="02020603050405020304" pitchFamily="18" charset="0"/>
              </a:rPr>
              <a:t>2010 жылы Қазақстан Республикасының </a:t>
            </a:r>
            <a:r>
              <a:rPr lang="ru-RU" sz="1400" dirty="0" smtClean="0">
                <a:solidFill>
                  <a:srgbClr val="00B0F0"/>
                </a:solidFill>
                <a:latin typeface="Times New Roman" panose="02020603050405020304" pitchFamily="18" charset="0"/>
                <a:cs typeface="Times New Roman" panose="02020603050405020304" pitchFamily="18" charset="0"/>
              </a:rPr>
              <a:t>чемпионатынын жүлдегері;</a:t>
            </a:r>
            <a:endParaRPr lang="ru-RU" sz="1400" dirty="0">
              <a:solidFill>
                <a:srgbClr val="00B0F0"/>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400" dirty="0">
                <a:solidFill>
                  <a:srgbClr val="00B0F0"/>
                </a:solidFill>
                <a:latin typeface="Times New Roman" panose="02020603050405020304" pitchFamily="18" charset="0"/>
                <a:cs typeface="Times New Roman" panose="02020603050405020304" pitchFamily="18" charset="0"/>
              </a:rPr>
              <a:t>2010 жылы Алматы облысының чемпионы </a:t>
            </a:r>
            <a:r>
              <a:rPr lang="ru-RU" sz="1400" dirty="0" smtClean="0">
                <a:solidFill>
                  <a:srgbClr val="00B0F0"/>
                </a:solidFill>
                <a:latin typeface="Times New Roman" panose="02020603050405020304" pitchFamily="18" charset="0"/>
                <a:cs typeface="Times New Roman" panose="02020603050405020304" pitchFamily="18" charset="0"/>
              </a:rPr>
              <a:t>атағына ие болды;</a:t>
            </a:r>
            <a:endParaRPr lang="ru-RU" sz="1400" dirty="0">
              <a:solidFill>
                <a:srgbClr val="00B0F0"/>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400" dirty="0" smtClean="0">
                <a:solidFill>
                  <a:srgbClr val="00B0F0"/>
                </a:solidFill>
                <a:latin typeface="Times New Roman" panose="02020603050405020304" pitchFamily="18" charset="0"/>
                <a:cs typeface="Times New Roman" panose="02020603050405020304" pitchFamily="18" charset="0"/>
              </a:rPr>
              <a:t>2009 </a:t>
            </a:r>
            <a:r>
              <a:rPr lang="ru-RU" sz="1400" dirty="0">
                <a:solidFill>
                  <a:srgbClr val="00B0F0"/>
                </a:solidFill>
                <a:latin typeface="Times New Roman" panose="02020603050405020304" pitchFamily="18" charset="0"/>
                <a:cs typeface="Times New Roman" panose="02020603050405020304" pitchFamily="18" charset="0"/>
              </a:rPr>
              <a:t>жылы </a:t>
            </a:r>
            <a:r>
              <a:rPr lang="ru-RU" sz="1400" dirty="0" smtClean="0">
                <a:solidFill>
                  <a:srgbClr val="00B0F0"/>
                </a:solidFill>
                <a:latin typeface="Times New Roman" panose="02020603050405020304" pitchFamily="18" charset="0"/>
                <a:cs typeface="Times New Roman" panose="02020603050405020304" pitchFamily="18" charset="0"/>
              </a:rPr>
              <a:t>халық аралық </a:t>
            </a:r>
            <a:r>
              <a:rPr lang="ru-RU" sz="1400" dirty="0">
                <a:solidFill>
                  <a:srgbClr val="00B0F0"/>
                </a:solidFill>
                <a:latin typeface="Times New Roman" panose="02020603050405020304" pitchFamily="18" charset="0"/>
                <a:cs typeface="Times New Roman" panose="02020603050405020304" pitchFamily="18" charset="0"/>
              </a:rPr>
              <a:t>жарыстың чемпионы </a:t>
            </a:r>
            <a:r>
              <a:rPr lang="ru-RU" sz="1400" dirty="0" smtClean="0">
                <a:solidFill>
                  <a:srgbClr val="00B0F0"/>
                </a:solidFill>
                <a:latin typeface="Times New Roman" panose="02020603050405020304" pitchFamily="18" charset="0"/>
                <a:cs typeface="Times New Roman" panose="02020603050405020304" pitchFamily="18" charset="0"/>
              </a:rPr>
              <a:t>атанып, </a:t>
            </a:r>
            <a:r>
              <a:rPr lang="ru-RU" sz="1400" dirty="0">
                <a:solidFill>
                  <a:srgbClr val="00B0F0"/>
                </a:solidFill>
                <a:latin typeface="Times New Roman" panose="02020603050405020304" pitchFamily="18" charset="0"/>
                <a:cs typeface="Times New Roman" panose="02020603050405020304" pitchFamily="18" charset="0"/>
              </a:rPr>
              <a:t>Алматы қаласының </a:t>
            </a:r>
            <a:r>
              <a:rPr lang="ru-RU" sz="1400" dirty="0" smtClean="0">
                <a:solidFill>
                  <a:srgbClr val="00B0F0"/>
                </a:solidFill>
                <a:latin typeface="Times New Roman" panose="02020603050405020304" pitchFamily="18" charset="0"/>
                <a:cs typeface="Times New Roman" panose="02020603050405020304" pitchFamily="18" charset="0"/>
              </a:rPr>
              <a:t>жүлдегері.</a:t>
            </a:r>
          </a:p>
        </p:txBody>
      </p:sp>
      <p:pic>
        <p:nvPicPr>
          <p:cNvPr id="3074" name="Picture 2" descr="C:\Users\User\AppData\Local\Temp\Rar$DIa6856.17695\IMG-20201203-WA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10" y="692696"/>
            <a:ext cx="1900450" cy="20494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4284">
            <a:off x="1126696" y="4543405"/>
            <a:ext cx="1873733" cy="195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96479">
            <a:off x="301192" y="3525519"/>
            <a:ext cx="1652720" cy="186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45010" y="2852936"/>
            <a:ext cx="190045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400" dirty="0">
                <a:solidFill>
                  <a:srgbClr val="00B0F0"/>
                </a:solidFill>
                <a:latin typeface="Times New Roman" panose="02020603050405020304" pitchFamily="18" charset="0"/>
                <a:cs typeface="Times New Roman" panose="02020603050405020304" pitchFamily="18" charset="0"/>
              </a:rPr>
              <a:t>Әділхан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Дәулет </a:t>
            </a:r>
            <a:r>
              <a:rPr lang="ru-RU" sz="1400" dirty="0">
                <a:solidFill>
                  <a:srgbClr val="00B0F0"/>
                </a:solidFill>
                <a:latin typeface="Times New Roman" panose="02020603050405020304" pitchFamily="18" charset="0"/>
                <a:cs typeface="Times New Roman" panose="02020603050405020304" pitchFamily="18" charset="0"/>
              </a:rPr>
              <a:t>Саматұлы</a:t>
            </a:r>
            <a:r>
              <a:rPr lang="ru-RU" dirty="0">
                <a:solidFill>
                  <a:srgbClr val="00B0F0"/>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3275856" y="5956727"/>
            <a:ext cx="5551200" cy="461665"/>
          </a:xfrm>
          <a:prstGeom prst="rect">
            <a:avLst/>
          </a:prstGeom>
          <a:noFill/>
        </p:spPr>
        <p:txBody>
          <a:bodyPr wrap="none" rtlCol="0">
            <a:spAutoFit/>
          </a:bodyPr>
          <a:lstStyle/>
          <a:p>
            <a:r>
              <a:rPr lang="kk-KZ" sz="1200" b="1" i="1" dirty="0" smtClean="0">
                <a:solidFill>
                  <a:srgbClr val="FF0000"/>
                </a:solidFill>
                <a:latin typeface="Times New Roman" panose="02020603050405020304" pitchFamily="18" charset="0"/>
                <a:cs typeface="Times New Roman" panose="02020603050405020304" pitchFamily="18" charset="0"/>
              </a:rPr>
              <a:t>Біз газетіміздің осы санында Дәулет Саматұлын таныстыру жөн көрдік -</a:t>
            </a:r>
            <a:r>
              <a:rPr lang="ru-RU" sz="1200" b="1" i="1" dirty="0" smtClean="0">
                <a:solidFill>
                  <a:srgbClr val="FF0000"/>
                </a:solidFill>
                <a:latin typeface="Times New Roman" panose="02020603050405020304" pitchFamily="18" charset="0"/>
                <a:cs typeface="Times New Roman" panose="02020603050405020304" pitchFamily="18" charset="0"/>
              </a:rPr>
              <a:t> </a:t>
            </a:r>
          </a:p>
          <a:p>
            <a:r>
              <a:rPr lang="ru-RU" sz="1200" b="1" i="1" dirty="0" smtClean="0">
                <a:solidFill>
                  <a:srgbClr val="FF0000"/>
                </a:solidFill>
                <a:latin typeface="Times New Roman" panose="02020603050405020304" pitchFamily="18" charset="0"/>
                <a:cs typeface="Times New Roman" panose="02020603050405020304" pitchFamily="18" charset="0"/>
              </a:rPr>
              <a:t>МАҚТАНУҒА </a:t>
            </a:r>
            <a:r>
              <a:rPr lang="ru-RU" sz="1200" b="1" i="1" dirty="0">
                <a:solidFill>
                  <a:srgbClr val="FF0000"/>
                </a:solidFill>
                <a:latin typeface="Times New Roman" panose="02020603050405020304" pitchFamily="18" charset="0"/>
                <a:cs typeface="Times New Roman" panose="02020603050405020304" pitchFamily="18" charset="0"/>
              </a:rPr>
              <a:t>ДА, МАҚТАУҒА ДА ТҰРАРЛЫҚ ШӘКІРТ, </a:t>
            </a:r>
            <a:r>
              <a:rPr lang="ru-RU" sz="1200" b="1" i="1" dirty="0" smtClean="0">
                <a:solidFill>
                  <a:srgbClr val="FF0000"/>
                </a:solidFill>
                <a:latin typeface="Times New Roman" panose="02020603050405020304" pitchFamily="18" charset="0"/>
                <a:cs typeface="Times New Roman" panose="02020603050405020304" pitchFamily="18" charset="0"/>
              </a:rPr>
              <a:t>ҰСТАЗ, </a:t>
            </a:r>
            <a:r>
              <a:rPr lang="ru-RU" sz="1200" b="1" i="1" dirty="0" smtClean="0">
                <a:solidFill>
                  <a:srgbClr val="FF0000"/>
                </a:solidFill>
                <a:latin typeface="Times New Roman" panose="02020603050405020304" pitchFamily="18" charset="0"/>
                <a:cs typeface="Times New Roman" panose="02020603050405020304" pitchFamily="18" charset="0"/>
              </a:rPr>
              <a:t>СПОРТШЫ.</a:t>
            </a:r>
            <a:endParaRPr lang="ru-RU" sz="1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34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AppData\Local\Temp\Rar$DIa6856.24853\IMG-20201203-WA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3538" y="99184"/>
            <a:ext cx="1824926" cy="20147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AppData\Local\Temp\Rar$DIa6856.29685\IMG-20201203-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420888"/>
            <a:ext cx="281865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AppData\Local\Temp\Rar$DIa6856.33284\IMG-20201203-WA0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83946" y="4076694"/>
            <a:ext cx="1953804" cy="28186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AppData\Local\Temp\Rar$DIa6856.4957\IMG-20201203-WA0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506" y="561667"/>
            <a:ext cx="2818656" cy="170538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AppData\Local\Temp\Rar$DIa6856.14427\IMG-20201203-WA0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0785" y="4209686"/>
            <a:ext cx="1629247" cy="225323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AppData\Local\Temp\Rar$DIa6856.19063\IMG-20201203-WA002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538" y="4209686"/>
            <a:ext cx="1824925" cy="22532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AppData\Local\Temp\Rar$DIa6856.20885\IMG-20201203-WA0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538" y="2262279"/>
            <a:ext cx="1824925" cy="17427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AppData\Local\Temp\Rar$DIa6856.23870\IMG-20201203-WA002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4702" y="99184"/>
            <a:ext cx="1737538" cy="20147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AppData\Local\Temp\Rar$DIa6856.27040\IMG-20201203-WA002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0784" y="2255327"/>
            <a:ext cx="1557239" cy="174973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AppData\Local\Temp\Rar$DIa6856.28518\IMG-20201203-WA002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94702" y="4209686"/>
            <a:ext cx="1737538" cy="2253238"/>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User\AppData\Local\Temp\Rar$DIa6856.31420\IMG-20201203-WA003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94702" y="2255327"/>
            <a:ext cx="1737538" cy="17497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AppData\Local\Temp\Rar$DIa6856.32527\IMG-20201203-WA003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30785" y="99184"/>
            <a:ext cx="1557239" cy="20147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276" y="112132"/>
            <a:ext cx="2189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325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86" y="620688"/>
            <a:ext cx="277554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632"/>
            <a:ext cx="2195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41412"/>
            <a:ext cx="2808312" cy="32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147538"/>
            <a:ext cx="2664296" cy="320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285" y="3470497"/>
            <a:ext cx="2775545" cy="31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3474688"/>
            <a:ext cx="2808312" cy="319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3474688"/>
            <a:ext cx="2664296" cy="319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92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AppData\Local\Temp\Rar$DIa6856.6974\IMG-20201203-WA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1"/>
            <a:ext cx="1728192" cy="18722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AppData\Local\Temp\Rar$DIa6856.9593\IMG-20201203-WA0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476670"/>
            <a:ext cx="1656183" cy="1873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AppData\Local\Temp\Rar$DIa6856.12752\IMG-20201203-WA0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776794"/>
            <a:ext cx="1656183" cy="198326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User\AppData\Local\Temp\Rar$DIa6856.46591\IMG-20201203-WA0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204294"/>
            <a:ext cx="1570395" cy="21461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AppData\Local\Temp\Rar$DIa6856.1404\IMG-20201203-WA0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201241"/>
            <a:ext cx="1565138" cy="213357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AppData\Local\Temp\Rar$DIa6856.3072\IMG-20201203-WA00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2536112"/>
            <a:ext cx="1656183" cy="21439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User\AppData\Local\Temp\Rar$DIa6856.4571\IMG-20201203-WA00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6408467" y="2175809"/>
            <a:ext cx="2143914" cy="286452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User\AppData\Local\Temp\Rar$DIa6856.6251\IMG-20201203-WA001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6513530" y="4327775"/>
            <a:ext cx="1933789" cy="28645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User\AppData\Local\Temp\Rar$DIa6856.8453\IMG-20201203-WA001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944" y="2536112"/>
            <a:ext cx="1728192" cy="214391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User\AppData\Local\Temp\Rar$DIa6856.10449\IMG-20201203-WA001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520" y="2499296"/>
            <a:ext cx="1804682" cy="218073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User\AppData\Local\Temp\Rar$DIa6856.12345\IMG-20201203-WA001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1520" y="4776794"/>
            <a:ext cx="1804682" cy="197847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User\AppData\Local\Temp\Rar$DIa6856.14135\IMG-20201203-WA002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23927" y="204293"/>
            <a:ext cx="1728192" cy="214617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User\AppData\Local\Temp\Rar$DIa6856.16228\IMG-20201203-WA002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67944" y="4776794"/>
            <a:ext cx="1728192" cy="19784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581" y="57571"/>
            <a:ext cx="2189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27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65755" y="62180"/>
            <a:ext cx="4188954"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«Тәуелсіз </a:t>
            </a:r>
            <a:r>
              <a:rPr lang="ru-RU" sz="1600" dirty="0">
                <a:solidFill>
                  <a:srgbClr val="00B0F0"/>
                </a:solidFill>
                <a:latin typeface="Times New Roman" panose="02020603050405020304" pitchFamily="18" charset="0"/>
                <a:cs typeface="Times New Roman" panose="02020603050405020304" pitchFamily="18" charset="0"/>
              </a:rPr>
              <a:t>ұлттың </a:t>
            </a:r>
            <a:r>
              <a:rPr lang="ru-RU" sz="1600" dirty="0" smtClean="0">
                <a:solidFill>
                  <a:srgbClr val="00B0F0"/>
                </a:solidFill>
                <a:latin typeface="Times New Roman" panose="02020603050405020304" pitchFamily="18" charset="0"/>
                <a:cs typeface="Times New Roman" panose="02020603050405020304" pitchFamily="18" charset="0"/>
              </a:rPr>
              <a:t>көшбасшысы»</a:t>
            </a: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a:solidFill>
                  <a:srgbClr val="00B0F0"/>
                </a:solidFill>
                <a:latin typeface="Times New Roman" panose="02020603050405020304" pitchFamily="18" charset="0"/>
                <a:cs typeface="Times New Roman" panose="02020603050405020304" pitchFamily="18" charset="0"/>
              </a:rPr>
              <a:t>атты тақырыпта студенттердің челленджі</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88" t="9810" r="41768" b="21301"/>
          <a:stretch/>
        </p:blipFill>
        <p:spPr bwMode="auto">
          <a:xfrm>
            <a:off x="3457822" y="741205"/>
            <a:ext cx="2698353" cy="258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54" r="41700" b="21118"/>
          <a:stretch/>
        </p:blipFill>
        <p:spPr bwMode="auto">
          <a:xfrm>
            <a:off x="179512" y="3645024"/>
            <a:ext cx="1776958" cy="262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032" t="19583" r="42890" b="16806"/>
          <a:stretch/>
        </p:blipFill>
        <p:spPr bwMode="auto">
          <a:xfrm>
            <a:off x="2095475" y="3573016"/>
            <a:ext cx="2092957" cy="270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06" t="12565" r="41406" b="23056"/>
          <a:stretch/>
        </p:blipFill>
        <p:spPr bwMode="auto">
          <a:xfrm>
            <a:off x="323528" y="741203"/>
            <a:ext cx="3024336" cy="258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84" t="12499" r="42110" b="20556"/>
          <a:stretch/>
        </p:blipFill>
        <p:spPr bwMode="auto">
          <a:xfrm>
            <a:off x="6300192" y="741205"/>
            <a:ext cx="2664296" cy="258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705" t="11151" r="43594" b="24275"/>
          <a:stretch/>
        </p:blipFill>
        <p:spPr bwMode="auto">
          <a:xfrm>
            <a:off x="6887296" y="3573015"/>
            <a:ext cx="2077192" cy="270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188640"/>
            <a:ext cx="3864904"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ru-RU" sz="1400" dirty="0" smtClean="0">
                <a:solidFill>
                  <a:srgbClr val="FF0000"/>
                </a:solidFill>
                <a:latin typeface="Times New Roman" panose="02020603050405020304" pitchFamily="18" charset="0"/>
                <a:cs typeface="Times New Roman" panose="02020603050405020304" pitchFamily="18" charset="0"/>
              </a:rPr>
              <a:t>1-</a:t>
            </a:r>
            <a:r>
              <a:rPr lang="kk-KZ" sz="1400" dirty="0" smtClean="0">
                <a:solidFill>
                  <a:srgbClr val="FF0000"/>
                </a:solidFill>
                <a:latin typeface="Times New Roman" panose="02020603050405020304" pitchFamily="18" charset="0"/>
                <a:cs typeface="Times New Roman" panose="02020603050405020304" pitchFamily="18" charset="0"/>
              </a:rPr>
              <a:t>ЖЕЛТОҚСАН ТҰҢҒЫШ ПРЕЗИДЕНТ КҮНІ</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402" t="12320" r="42120" b="22028"/>
          <a:stretch/>
        </p:blipFill>
        <p:spPr bwMode="auto">
          <a:xfrm>
            <a:off x="4355976" y="3573016"/>
            <a:ext cx="2304256" cy="270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505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14505</TotalTime>
  <Words>569</Words>
  <Application>Microsoft Office PowerPoint</Application>
  <PresentationFormat>Экран (4:3)</PresentationFormat>
  <Paragraphs>52</Paragraphs>
  <Slides>14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2610</cp:revision>
  <dcterms:created xsi:type="dcterms:W3CDTF">2018-12-07T08:23:31Z</dcterms:created>
  <dcterms:modified xsi:type="dcterms:W3CDTF">2021-03-18T02:56:22Z</dcterms:modified>
</cp:coreProperties>
</file>