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63" r:id="rId3"/>
    <p:sldId id="275" r:id="rId4"/>
    <p:sldId id="258" r:id="rId5"/>
    <p:sldId id="267" r:id="rId6"/>
    <p:sldId id="278" r:id="rId7"/>
    <p:sldId id="280" r:id="rId8"/>
    <p:sldId id="281" r:id="rId9"/>
    <p:sldId id="271" r:id="rId10"/>
    <p:sldId id="259" r:id="rId11"/>
    <p:sldId id="266" r:id="rId12"/>
    <p:sldId id="269" r:id="rId13"/>
    <p:sldId id="274" r:id="rId14"/>
    <p:sldId id="277" r:id="rId15"/>
    <p:sldId id="279" r:id="rId16"/>
    <p:sldId id="262" r:id="rId17"/>
    <p:sldId id="276" r:id="rId18"/>
    <p:sldId id="257"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691" autoAdjust="0"/>
  </p:normalViewPr>
  <p:slideViewPr>
    <p:cSldViewPr>
      <p:cViewPr varScale="1">
        <p:scale>
          <a:sx n="67" d="100"/>
          <a:sy n="67" d="100"/>
        </p:scale>
        <p:origin x="-125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D20AA9-B0A1-4ACE-9DFB-1946A7B95229}" type="datetimeFigureOut">
              <a:rPr lang="ru-RU" smtClean="0"/>
              <a:t>11.06.2019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FC83DE-4411-4FCB-A265-8E69DC2BAC6E}" type="slidenum">
              <a:rPr lang="ru-RU" smtClean="0"/>
              <a:t>‹#›</a:t>
            </a:fld>
            <a:endParaRPr lang="ru-RU"/>
          </a:p>
        </p:txBody>
      </p:sp>
    </p:spTree>
    <p:extLst>
      <p:ext uri="{BB962C8B-B14F-4D97-AF65-F5344CB8AC3E}">
        <p14:creationId xmlns:p14="http://schemas.microsoft.com/office/powerpoint/2010/main" val="3329963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11.06.2019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11.06.2019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11.06.2019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11.06.2019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11.06.2019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11.06.2019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11.06.2019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11.06.2019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11.06.2019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11.06.2019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11.06.2019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11.06.2019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l_shkola-6@mail.ru" TargetMode="External"/><Relationship Id="rId2" Type="http://schemas.openxmlformats.org/officeDocument/2006/relationships/hyperlink" Target="http://www.________/"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jpe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hdphoto" Target="../media/hdphoto1.wdp"/><Relationship Id="rId7"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73.jpeg"/><Relationship Id="rId5" Type="http://schemas.microsoft.com/office/2007/relationships/hdphoto" Target="../media/hdphoto2.wdp"/><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08650" y="1043407"/>
            <a:ext cx="5904656" cy="792088"/>
          </a:xfrm>
          <a:solidFill>
            <a:srgbClr val="00B0F0"/>
          </a:solidFill>
          <a:ln>
            <a:solidFill>
              <a:srgbClr val="FFFF00"/>
            </a:solidFill>
          </a:ln>
        </p:spPr>
        <p:style>
          <a:lnRef idx="3">
            <a:schemeClr val="lt1"/>
          </a:lnRef>
          <a:fillRef idx="1">
            <a:schemeClr val="accent6"/>
          </a:fillRef>
          <a:effectRef idx="1">
            <a:schemeClr val="accent6"/>
          </a:effectRef>
          <a:fontRef idx="minor">
            <a:schemeClr val="lt1"/>
          </a:fontRef>
        </p:style>
        <p:txBody>
          <a:bodyPr>
            <a:normAutofit fontScale="90000"/>
          </a:bodyPr>
          <a:lstStyle/>
          <a:p>
            <a:r>
              <a:rPr lang="ru-RU" sz="4800" dirty="0" smtClean="0">
                <a:ln>
                  <a:solidFill>
                    <a:srgbClr val="FFC000"/>
                  </a:solidFill>
                </a:ln>
                <a:solidFill>
                  <a:srgbClr val="FFFF00"/>
                </a:solidFill>
                <a:latin typeface="Times New Roman" pitchFamily="18" charset="0"/>
                <a:cs typeface="Times New Roman" pitchFamily="18" charset="0"/>
              </a:rPr>
              <a:t>КОЛЛЕДЖ ТЫНЫСЫ</a:t>
            </a:r>
            <a:endParaRPr lang="ru-RU" sz="4800" dirty="0">
              <a:ln>
                <a:solidFill>
                  <a:srgbClr val="FFC000"/>
                </a:solidFill>
              </a:ln>
              <a:solidFill>
                <a:srgbClr val="FFFF00"/>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1907704" y="1961837"/>
            <a:ext cx="5328592" cy="243027"/>
          </a:xfrm>
        </p:spPr>
        <p:style>
          <a:lnRef idx="1">
            <a:schemeClr val="accent6"/>
          </a:lnRef>
          <a:fillRef idx="2">
            <a:schemeClr val="accent6"/>
          </a:fillRef>
          <a:effectRef idx="1">
            <a:schemeClr val="accent6"/>
          </a:effectRef>
          <a:fontRef idx="minor">
            <a:schemeClr val="dk1"/>
          </a:fontRef>
        </p:style>
        <p:txBody>
          <a:bodyPr>
            <a:normAutofit lnSpcReduction="10000"/>
          </a:bodyPr>
          <a:lstStyle/>
          <a:p>
            <a:r>
              <a:rPr lang="en-US" sz="1050" b="1" dirty="0" smtClean="0">
                <a:solidFill>
                  <a:schemeClr val="tx1"/>
                </a:solidFill>
                <a:latin typeface="Times New Roman" pitchFamily="18" charset="0"/>
                <a:cs typeface="Times New Roman" pitchFamily="18" charset="0"/>
                <a:hlinkClick r:id="rId2"/>
              </a:rPr>
              <a:t>WWW._http: </a:t>
            </a:r>
            <a:r>
              <a:rPr lang="en-US" sz="1050" b="1" dirty="0" smtClean="0">
                <a:solidFill>
                  <a:srgbClr val="0070C0"/>
                </a:solidFill>
                <a:latin typeface="Times New Roman" pitchFamily="18" charset="0"/>
                <a:cs typeface="Times New Roman" pitchFamily="18" charset="0"/>
                <a:hlinkClick r:id="rId2"/>
              </a:rPr>
              <a:t>zhambyl-pk.kz</a:t>
            </a:r>
            <a:r>
              <a:rPr lang="en-US" sz="1050" b="1" dirty="0" smtClean="0">
                <a:solidFill>
                  <a:srgbClr val="0070C0"/>
                </a:solidFill>
                <a:latin typeface="Times New Roman" pitchFamily="18" charset="0"/>
                <a:cs typeface="Times New Roman" pitchFamily="18" charset="0"/>
              </a:rPr>
              <a:t>                                       </a:t>
            </a:r>
            <a:r>
              <a:rPr lang="kk-KZ" sz="1050" dirty="0" smtClean="0">
                <a:solidFill>
                  <a:srgbClr val="0070C0"/>
                </a:solidFill>
              </a:rPr>
              <a:t>e-mail:</a:t>
            </a:r>
            <a:r>
              <a:rPr lang="kk-KZ" sz="1050" u="sng" dirty="0" smtClean="0">
                <a:hlinkClick r:id="rId3"/>
              </a:rPr>
              <a:t>pl_shkola-6@mail.ru</a:t>
            </a:r>
            <a:endParaRPr lang="ru-RU" sz="1050" b="1" dirty="0">
              <a:solidFill>
                <a:srgbClr val="0070C0"/>
              </a:solidFill>
              <a:latin typeface="Times New Roman" pitchFamily="18" charset="0"/>
              <a:cs typeface="Times New Roman" pitchFamily="18" charset="0"/>
            </a:endParaRPr>
          </a:p>
        </p:txBody>
      </p:sp>
      <p:sp>
        <p:nvSpPr>
          <p:cNvPr id="4" name="TextBox 3"/>
          <p:cNvSpPr txBox="1"/>
          <p:nvPr/>
        </p:nvSpPr>
        <p:spPr>
          <a:xfrm>
            <a:off x="4716016" y="188640"/>
            <a:ext cx="252028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kk-KZ" sz="1000" i="1" dirty="0" smtClean="0">
                <a:latin typeface="Times New Roman" pitchFamily="18" charset="0"/>
                <a:cs typeface="Times New Roman" pitchFamily="18" charset="0"/>
              </a:rPr>
              <a:t>Колледжім – білімнің кең керегесі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ұрпаққа үлгі болған өнегесі.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Жаңашыл, шығармашыл жұмыстармен</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биіктен асқақтайды мәртебесі</a:t>
            </a:r>
            <a:endParaRPr lang="ru-RU" sz="1000" i="1"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19" y="188640"/>
            <a:ext cx="1224137"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894" y="221779"/>
            <a:ext cx="117790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807894" y="1383863"/>
            <a:ext cx="1084586" cy="55399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dirty="0" smtClean="0"/>
              <a:t>№10 </a:t>
            </a:r>
            <a:r>
              <a:rPr lang="ru-RU" dirty="0" smtClean="0"/>
              <a:t>(2)</a:t>
            </a:r>
          </a:p>
          <a:p>
            <a:pPr algn="ctr"/>
            <a:r>
              <a:rPr lang="kk-KZ" sz="1200" dirty="0" smtClean="0"/>
              <a:t> 2018 жыл</a:t>
            </a:r>
            <a:endParaRPr lang="ru-RU" sz="1200" dirty="0"/>
          </a:p>
        </p:txBody>
      </p:sp>
      <p:sp>
        <p:nvSpPr>
          <p:cNvPr id="6" name="TextBox 5"/>
          <p:cNvSpPr txBox="1"/>
          <p:nvPr/>
        </p:nvSpPr>
        <p:spPr>
          <a:xfrm>
            <a:off x="251521" y="1484784"/>
            <a:ext cx="1224136"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kk-KZ" sz="800" b="1" dirty="0" smtClean="0">
                <a:latin typeface="Times New Roman" pitchFamily="18" charset="0"/>
                <a:cs typeface="Times New Roman" pitchFamily="18" charset="0"/>
              </a:rPr>
              <a:t>Жамбыл атындағы</a:t>
            </a:r>
          </a:p>
          <a:p>
            <a:pPr algn="ctr"/>
            <a:r>
              <a:rPr lang="kk-KZ" sz="800" b="1" dirty="0" smtClean="0">
                <a:latin typeface="Times New Roman" pitchFamily="18" charset="0"/>
                <a:cs typeface="Times New Roman" pitchFamily="18" charset="0"/>
              </a:rPr>
              <a:t>Ұзынағаш кәсіптік</a:t>
            </a:r>
          </a:p>
          <a:p>
            <a:pPr algn="ctr"/>
            <a:r>
              <a:rPr lang="kk-KZ" sz="800" b="1" dirty="0">
                <a:latin typeface="Times New Roman" pitchFamily="18" charset="0"/>
                <a:cs typeface="Times New Roman" pitchFamily="18" charset="0"/>
              </a:rPr>
              <a:t>к</a:t>
            </a:r>
            <a:r>
              <a:rPr lang="kk-KZ" sz="800" b="1" dirty="0" smtClean="0">
                <a:latin typeface="Times New Roman" pitchFamily="18" charset="0"/>
                <a:cs typeface="Times New Roman" pitchFamily="18" charset="0"/>
              </a:rPr>
              <a:t>олледжінің ай сайын</a:t>
            </a:r>
          </a:p>
          <a:p>
            <a:pPr algn="ctr"/>
            <a:r>
              <a:rPr lang="kk-KZ" sz="800" b="1" dirty="0">
                <a:latin typeface="Times New Roman" pitchFamily="18" charset="0"/>
                <a:cs typeface="Times New Roman" pitchFamily="18" charset="0"/>
              </a:rPr>
              <a:t>ш</a:t>
            </a:r>
            <a:r>
              <a:rPr lang="kk-KZ" sz="800" b="1" dirty="0" smtClean="0">
                <a:latin typeface="Times New Roman" pitchFamily="18" charset="0"/>
                <a:cs typeface="Times New Roman" pitchFamily="18" charset="0"/>
              </a:rPr>
              <a:t>ығатын басылым</a:t>
            </a:r>
            <a:r>
              <a:rPr lang="kk-KZ" sz="800" dirty="0" smtClean="0">
                <a:latin typeface="Times New Roman" pitchFamily="18" charset="0"/>
                <a:cs typeface="Times New Roman" pitchFamily="18" charset="0"/>
              </a:rPr>
              <a:t>.</a:t>
            </a:r>
          </a:p>
          <a:p>
            <a:pPr algn="ctr"/>
            <a:r>
              <a:rPr lang="kk-KZ" sz="800" dirty="0" smtClean="0">
                <a:latin typeface="Times New Roman" pitchFamily="18" charset="0"/>
                <a:cs typeface="Times New Roman" pitchFamily="18" charset="0"/>
              </a:rPr>
              <a:t>Газет 2018 жылдың қыркүйек айынан бастап шығады</a:t>
            </a:r>
            <a:endParaRPr lang="ru-RU" sz="800" dirty="0">
              <a:latin typeface="Times New Roman" pitchFamily="18" charset="0"/>
              <a:cs typeface="Times New Roman" pitchFamily="18" charset="0"/>
            </a:endParaRP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383" y="2996952"/>
            <a:ext cx="1846547" cy="191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51519" y="5157192"/>
            <a:ext cx="2934072" cy="892552"/>
          </a:xfrm>
          <a:prstGeom prst="rect">
            <a:avLst/>
          </a:prstGeom>
        </p:spPr>
        <p:txBody>
          <a:bodyPr wrap="square">
            <a:spAutoFit/>
          </a:bodyPr>
          <a:lstStyle/>
          <a:p>
            <a:pPr algn="ctr"/>
            <a:r>
              <a:rPr lang="kk-KZ" sz="1200" b="1" dirty="0">
                <a:solidFill>
                  <a:srgbClr val="FF0000"/>
                </a:solidFill>
                <a:latin typeface="Times New Roman" pitchFamily="18" charset="0"/>
                <a:cs typeface="Times New Roman" pitchFamily="18" charset="0"/>
              </a:rPr>
              <a:t>Алтаев Болат Бекбосынұлы</a:t>
            </a:r>
          </a:p>
          <a:p>
            <a:pPr algn="ctr"/>
            <a:r>
              <a:rPr lang="kk-KZ" sz="1000" i="1" dirty="0">
                <a:solidFill>
                  <a:srgbClr val="FF0000"/>
                </a:solidFill>
                <a:latin typeface="Times New Roman" pitchFamily="18" charset="0"/>
                <a:cs typeface="Times New Roman" pitchFamily="18" charset="0"/>
              </a:rPr>
              <a:t>Жамбыл атындағы Ұзынғаш кәсіптік </a:t>
            </a:r>
          </a:p>
          <a:p>
            <a:pPr algn="ctr"/>
            <a:r>
              <a:rPr lang="kk-KZ" sz="1000" i="1" dirty="0">
                <a:solidFill>
                  <a:srgbClr val="FF0000"/>
                </a:solidFill>
                <a:latin typeface="Times New Roman" pitchFamily="18" charset="0"/>
                <a:cs typeface="Times New Roman" pitchFamily="18" charset="0"/>
              </a:rPr>
              <a:t>колледжінің директоры</a:t>
            </a:r>
          </a:p>
          <a:p>
            <a:pPr algn="ctr"/>
            <a:r>
              <a:rPr lang="kk-KZ" sz="1000" i="1" dirty="0">
                <a:solidFill>
                  <a:srgbClr val="FF0000"/>
                </a:solidFill>
                <a:latin typeface="Times New Roman" pitchFamily="18" charset="0"/>
                <a:cs typeface="Times New Roman" pitchFamily="18" charset="0"/>
              </a:rPr>
              <a:t>«Қазақстан Республикасының білім беру үздігі», Ы.Алтынсарин төсбелгісінің иегері</a:t>
            </a:r>
          </a:p>
        </p:txBody>
      </p:sp>
      <p:sp>
        <p:nvSpPr>
          <p:cNvPr id="9" name="TextBox 8"/>
          <p:cNvSpPr txBox="1"/>
          <p:nvPr/>
        </p:nvSpPr>
        <p:spPr>
          <a:xfrm>
            <a:off x="1718555" y="2309055"/>
            <a:ext cx="2434321"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itchFamily="2" charset="2"/>
              <a:buChar char="q"/>
            </a:pPr>
            <a:r>
              <a:rPr lang="kk-KZ" sz="1400" b="1" dirty="0" smtClean="0">
                <a:solidFill>
                  <a:srgbClr val="FF0000"/>
                </a:solidFill>
                <a:latin typeface="Times New Roman" pitchFamily="18" charset="0"/>
                <a:cs typeface="Times New Roman" pitchFamily="18" charset="0"/>
              </a:rPr>
              <a:t>ЖОЛДАУҒА - ҚОЛДАУ</a:t>
            </a:r>
            <a:endParaRPr lang="ru-RU" sz="1400" b="1" dirty="0">
              <a:solidFill>
                <a:srgbClr val="FF0000"/>
              </a:solidFill>
              <a:latin typeface="Times New Roman" pitchFamily="18" charset="0"/>
              <a:cs typeface="Times New Roman" pitchFamily="18" charset="0"/>
            </a:endParaRPr>
          </a:p>
        </p:txBody>
      </p:sp>
      <p:sp>
        <p:nvSpPr>
          <p:cNvPr id="10" name="TextBox 9"/>
          <p:cNvSpPr txBox="1"/>
          <p:nvPr/>
        </p:nvSpPr>
        <p:spPr>
          <a:xfrm>
            <a:off x="3117776" y="2631961"/>
            <a:ext cx="5634171" cy="1169551"/>
          </a:xfrm>
          <a:prstGeom prst="rect">
            <a:avLst/>
          </a:prstGeom>
          <a:noFill/>
        </p:spPr>
        <p:txBody>
          <a:bodyPr wrap="none" rtlCol="0">
            <a:spAutoFit/>
          </a:bodyPr>
          <a:lstStyle/>
          <a:p>
            <a:pPr algn="ctr"/>
            <a:r>
              <a:rPr lang="kk-KZ" sz="1400" dirty="0" smtClean="0">
                <a:solidFill>
                  <a:srgbClr val="FF0000"/>
                </a:solidFill>
                <a:latin typeface="Times New Roman" pitchFamily="18" charset="0"/>
                <a:cs typeface="Times New Roman" pitchFamily="18" charset="0"/>
              </a:rPr>
              <a:t>Елбасы Нұрсұлтан Әбішұлы Назарбаевтың жақында ғана жарияланған</a:t>
            </a:r>
          </a:p>
          <a:p>
            <a:pPr algn="ctr"/>
            <a:r>
              <a:rPr lang="kk-KZ" sz="1400" dirty="0" smtClean="0">
                <a:solidFill>
                  <a:srgbClr val="FF0000"/>
                </a:solidFill>
                <a:latin typeface="Times New Roman" pitchFamily="18" charset="0"/>
                <a:cs typeface="Times New Roman" pitchFamily="18" charset="0"/>
              </a:rPr>
              <a:t>«ҚАЗАҚСТАНДЫҚТАРДЫҢ ӘЛ-АУҚАТЫНЫҢ ӨСУІ:</a:t>
            </a:r>
          </a:p>
          <a:p>
            <a:pPr algn="ctr"/>
            <a:r>
              <a:rPr lang="kk-KZ" sz="1400" dirty="0" smtClean="0">
                <a:solidFill>
                  <a:srgbClr val="FF0000"/>
                </a:solidFill>
                <a:latin typeface="Times New Roman" pitchFamily="18" charset="0"/>
                <a:cs typeface="Times New Roman" pitchFamily="18" charset="0"/>
              </a:rPr>
              <a:t> ТАБЫС ПЕН ТҰРМЫС САПАСЫН АРТТЫРУ» </a:t>
            </a:r>
          </a:p>
          <a:p>
            <a:pPr algn="ctr"/>
            <a:r>
              <a:rPr lang="kk-KZ" sz="1400" dirty="0" smtClean="0">
                <a:solidFill>
                  <a:srgbClr val="FF0000"/>
                </a:solidFill>
                <a:latin typeface="Times New Roman" pitchFamily="18" charset="0"/>
                <a:cs typeface="Times New Roman" pitchFamily="18" charset="0"/>
              </a:rPr>
              <a:t>атты Жолдауы күллі Қазақстан халқына</a:t>
            </a:r>
          </a:p>
          <a:p>
            <a:pPr algn="ctr"/>
            <a:r>
              <a:rPr lang="kk-KZ" sz="1400" dirty="0" smtClean="0">
                <a:solidFill>
                  <a:srgbClr val="FF0000"/>
                </a:solidFill>
                <a:latin typeface="Times New Roman" pitchFamily="18" charset="0"/>
                <a:cs typeface="Times New Roman" pitchFamily="18" charset="0"/>
              </a:rPr>
              <a:t> жаңаша серпіліс әкелді.</a:t>
            </a:r>
            <a:endParaRPr lang="ru-RU" sz="1400" dirty="0">
              <a:solidFill>
                <a:srgbClr val="FF0000"/>
              </a:solidFill>
              <a:latin typeface="Times New Roman" pitchFamily="18" charset="0"/>
              <a:cs typeface="Times New Roman" pitchFamily="18" charset="0"/>
            </a:endParaRPr>
          </a:p>
        </p:txBody>
      </p:sp>
      <p:sp>
        <p:nvSpPr>
          <p:cNvPr id="12" name="TextBox 11"/>
          <p:cNvSpPr txBox="1"/>
          <p:nvPr/>
        </p:nvSpPr>
        <p:spPr>
          <a:xfrm>
            <a:off x="3203848" y="3802431"/>
            <a:ext cx="5548099" cy="2462213"/>
          </a:xfrm>
          <a:prstGeom prst="rect">
            <a:avLst/>
          </a:prstGeom>
          <a:noFill/>
        </p:spPr>
        <p:txBody>
          <a:bodyPr wrap="square" rtlCol="0">
            <a:spAutoFit/>
          </a:bodyPr>
          <a:lstStyle/>
          <a:p>
            <a:pPr algn="just"/>
            <a:r>
              <a:rPr lang="kk-KZ" sz="1400" dirty="0">
                <a:latin typeface="Times New Roman" pitchFamily="18" charset="0"/>
                <a:cs typeface="Times New Roman" pitchFamily="18" charset="0"/>
              </a:rPr>
              <a:t> </a:t>
            </a:r>
            <a:r>
              <a:rPr lang="kk-KZ" sz="1400" dirty="0" smtClean="0">
                <a:latin typeface="Times New Roman" pitchFamily="18" charset="0"/>
                <a:cs typeface="Times New Roman" pitchFamily="18" charset="0"/>
              </a:rPr>
              <a:t>       </a:t>
            </a:r>
            <a:r>
              <a:rPr lang="kk-KZ" sz="1400" dirty="0" smtClean="0">
                <a:solidFill>
                  <a:srgbClr val="00B0F0"/>
                </a:solidFill>
                <a:latin typeface="Times New Roman" pitchFamily="18" charset="0"/>
                <a:cs typeface="Times New Roman" pitchFamily="18" charset="0"/>
              </a:rPr>
              <a:t>2018 жылдың 05 қазан күні Қазақстан Республикасының Президенті Н.Ә.Назарбаев Қазақстан халқына арналған кезекті Жолдауын жариялады. Елбасы Нұрсұлтан Назарбаев өз Жолдауында әлеуметтік салаға ерекше басымдық берді. Әсіресе білім беру, ұрпақ тәрбиелеу ісіне қатысты негізгі міндеттерді нақтылағаны көптің  көңілінен шықты. Осы орайда Елбасы орынды Білім беру сапасын жоғары деңгейге көтеру, бүгінгі күннің басты талабы, дейді колледж директоры Болат Бекбосынұлы. Нақтылай айтқанда, Мемлекет басшысы келесі жылы «Педагог мәртебесі туралы» заңды әзірлеп, қабылдау қажеттігін айтты. Бұл заң мұғалімдер  үшін өз тиімділігін көрсетеді деп ойлаймын.</a:t>
            </a:r>
            <a:endParaRPr lang="ru-RU" sz="1400"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30032844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газет\IMG-20181018-WA002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538" t="3457" r="8611" b="24321"/>
          <a:stretch/>
        </p:blipFill>
        <p:spPr bwMode="auto">
          <a:xfrm>
            <a:off x="387661" y="493356"/>
            <a:ext cx="3910681" cy="379974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Desktop\газет\IMG-20181018-WA0008.jpg"/>
          <p:cNvPicPr>
            <a:picLocks noChangeAspect="1" noChangeArrowheads="1"/>
          </p:cNvPicPr>
          <p:nvPr/>
        </p:nvPicPr>
        <p:blipFill rotWithShape="1">
          <a:blip r:embed="rId3">
            <a:extLst>
              <a:ext uri="{28A0092B-C50C-407E-A947-70E740481C1C}">
                <a14:useLocalDpi xmlns:a14="http://schemas.microsoft.com/office/drawing/2010/main" val="0"/>
              </a:ext>
            </a:extLst>
          </a:blip>
          <a:srcRect l="1" r="21841" b="37107"/>
          <a:stretch/>
        </p:blipFill>
        <p:spPr bwMode="auto">
          <a:xfrm>
            <a:off x="4499992" y="493356"/>
            <a:ext cx="4483968" cy="37997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042" y="4509120"/>
            <a:ext cx="8579454" cy="1661993"/>
          </a:xfrm>
          <a:prstGeom prst="rect">
            <a:avLst/>
          </a:prstGeom>
          <a:noFill/>
        </p:spPr>
        <p:txBody>
          <a:bodyPr wrap="square" rtlCol="0">
            <a:spAutoFit/>
          </a:bodyPr>
          <a:lstStyle/>
          <a:p>
            <a:pPr algn="ctr"/>
            <a:r>
              <a:rPr lang="kk-KZ" sz="1600" dirty="0" smtClean="0">
                <a:solidFill>
                  <a:srgbClr val="00B0F0"/>
                </a:solidFill>
                <a:latin typeface="Times New Roman" pitchFamily="18" charset="0"/>
                <a:cs typeface="Times New Roman" pitchFamily="18" charset="0"/>
              </a:rPr>
              <a:t>Алматы облысының жастар саясаты мәселелері басқармасының</a:t>
            </a:r>
          </a:p>
          <a:p>
            <a:pPr algn="ctr"/>
            <a:r>
              <a:rPr lang="kk-KZ" sz="1600" dirty="0" smtClean="0">
                <a:solidFill>
                  <a:srgbClr val="00B0F0"/>
                </a:solidFill>
                <a:latin typeface="Times New Roman" pitchFamily="18" charset="0"/>
                <a:cs typeface="Times New Roman" pitchFamily="18" charset="0"/>
              </a:rPr>
              <a:t>Мемлекеттік әлеуметтік тапсырыс аясындағы: «Алматы облысы жастары </a:t>
            </a:r>
          </a:p>
          <a:p>
            <a:pPr algn="ctr"/>
            <a:r>
              <a:rPr lang="kk-KZ" sz="1600" dirty="0" smtClean="0">
                <a:solidFill>
                  <a:srgbClr val="00B0F0"/>
                </a:solidFill>
                <a:latin typeface="Times New Roman" pitchFamily="18" charset="0"/>
                <a:cs typeface="Times New Roman" pitchFamily="18" charset="0"/>
              </a:rPr>
              <a:t>арасындағы еріктілер қозғалысын дамыту» жобасы шеңберінде </a:t>
            </a:r>
            <a:endParaRPr lang="kk-KZ" sz="1600" dirty="0">
              <a:solidFill>
                <a:srgbClr val="00B0F0"/>
              </a:solidFill>
              <a:latin typeface="Times New Roman" pitchFamily="18" charset="0"/>
              <a:cs typeface="Times New Roman" pitchFamily="18" charset="0"/>
            </a:endParaRPr>
          </a:p>
          <a:p>
            <a:pPr algn="ctr"/>
            <a:r>
              <a:rPr lang="kk-KZ" sz="1600" dirty="0" smtClean="0">
                <a:solidFill>
                  <a:srgbClr val="FF0000"/>
                </a:solidFill>
                <a:latin typeface="Times New Roman" pitchFamily="18" charset="0"/>
                <a:cs typeface="Times New Roman" pitchFamily="18" charset="0"/>
              </a:rPr>
              <a:t>«Алматы Облысындағы еріктілер қызметін ұйымдастыру негіздері»</a:t>
            </a:r>
          </a:p>
          <a:p>
            <a:pPr algn="ctr"/>
            <a:r>
              <a:rPr lang="kk-KZ" sz="1600" dirty="0" smtClean="0">
                <a:solidFill>
                  <a:srgbClr val="00B0F0"/>
                </a:solidFill>
                <a:latin typeface="Times New Roman" pitchFamily="18" charset="0"/>
                <a:cs typeface="Times New Roman" pitchFamily="18" charset="0"/>
              </a:rPr>
              <a:t> семинары  17.10.2018 жылы колледжімізде өтті.</a:t>
            </a:r>
          </a:p>
          <a:p>
            <a:endParaRPr lang="ru-RU" dirty="0"/>
          </a:p>
        </p:txBody>
      </p:sp>
      <p:sp>
        <p:nvSpPr>
          <p:cNvPr id="3" name="Прямоугольник 2"/>
          <p:cNvSpPr/>
          <p:nvPr/>
        </p:nvSpPr>
        <p:spPr>
          <a:xfrm>
            <a:off x="393672" y="116632"/>
            <a:ext cx="1568699" cy="30777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285750" indent="-285750">
              <a:buFont typeface="Wingdings" pitchFamily="2" charset="2"/>
              <a:buChar char="q"/>
            </a:pPr>
            <a:r>
              <a:rPr lang="kk-KZ" sz="1400" dirty="0">
                <a:solidFill>
                  <a:srgbClr val="FF0000"/>
                </a:solidFill>
                <a:latin typeface="Times New Roman" pitchFamily="18" charset="0"/>
                <a:cs typeface="Times New Roman" pitchFamily="18" charset="0"/>
              </a:rPr>
              <a:t>КЕЗДЕСУЛЕР</a:t>
            </a:r>
            <a:endParaRPr lang="ru-RU" sz="1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578780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газет\газет\IMG_03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 r="15502" b="21664"/>
          <a:stretch/>
        </p:blipFill>
        <p:spPr bwMode="auto">
          <a:xfrm>
            <a:off x="683568" y="692695"/>
            <a:ext cx="3436072" cy="261636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газет\IMG_0379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66117"/>
            <a:ext cx="4104456" cy="294294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esktop\газет\IMG_039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3789040"/>
            <a:ext cx="3240360" cy="26909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3139" y="3721472"/>
            <a:ext cx="4972002" cy="1815882"/>
          </a:xfrm>
          <a:prstGeom prst="rect">
            <a:avLst/>
          </a:prstGeom>
          <a:noFill/>
        </p:spPr>
        <p:txBody>
          <a:bodyPr wrap="none" rtlCol="0">
            <a:spAutoFit/>
          </a:bodyPr>
          <a:lstStyle/>
          <a:p>
            <a:pPr algn="ctr"/>
            <a:r>
              <a:rPr lang="kk-KZ" sz="1400" dirty="0" smtClean="0">
                <a:solidFill>
                  <a:srgbClr val="00B0F0"/>
                </a:solidFill>
                <a:latin typeface="Times New Roman" pitchFamily="18" charset="0"/>
                <a:cs typeface="Times New Roman" pitchFamily="18" charset="0"/>
              </a:rPr>
              <a:t>      Жамбыл аудандық емхананың мамандары: жас өсіпірімдер</a:t>
            </a:r>
          </a:p>
          <a:p>
            <a:pPr algn="ctr"/>
            <a:r>
              <a:rPr lang="kk-KZ" sz="1400" dirty="0">
                <a:solidFill>
                  <a:srgbClr val="00B0F0"/>
                </a:solidFill>
                <a:latin typeface="Times New Roman" pitchFamily="18" charset="0"/>
                <a:cs typeface="Times New Roman" pitchFamily="18" charset="0"/>
              </a:rPr>
              <a:t>д</a:t>
            </a:r>
            <a:r>
              <a:rPr lang="kk-KZ" sz="1400" dirty="0" smtClean="0">
                <a:solidFill>
                  <a:srgbClr val="00B0F0"/>
                </a:solidFill>
                <a:latin typeface="Times New Roman" pitchFamily="18" charset="0"/>
                <a:cs typeface="Times New Roman" pitchFamily="18" charset="0"/>
              </a:rPr>
              <a:t>әрігері Жанабергенова Д.Ж, СӨСҚ кабинетінің педагог-</a:t>
            </a:r>
          </a:p>
          <a:p>
            <a:pPr algn="ctr"/>
            <a:r>
              <a:rPr lang="kk-KZ" sz="1400" dirty="0">
                <a:solidFill>
                  <a:srgbClr val="00B0F0"/>
                </a:solidFill>
                <a:latin typeface="Times New Roman" pitchFamily="18" charset="0"/>
                <a:cs typeface="Times New Roman" pitchFamily="18" charset="0"/>
              </a:rPr>
              <a:t>в</a:t>
            </a:r>
            <a:r>
              <a:rPr lang="kk-KZ" sz="1400" dirty="0" smtClean="0">
                <a:solidFill>
                  <a:srgbClr val="00B0F0"/>
                </a:solidFill>
                <a:latin typeface="Times New Roman" pitchFamily="18" charset="0"/>
                <a:cs typeface="Times New Roman" pitchFamily="18" charset="0"/>
              </a:rPr>
              <a:t>алеологі Сатова А.К, директордың тәрбие ісі жөніндегі</a:t>
            </a:r>
          </a:p>
          <a:p>
            <a:pPr algn="ctr"/>
            <a:r>
              <a:rPr lang="kk-KZ" sz="1400" dirty="0">
                <a:solidFill>
                  <a:srgbClr val="00B0F0"/>
                </a:solidFill>
                <a:latin typeface="Times New Roman" pitchFamily="18" charset="0"/>
                <a:cs typeface="Times New Roman" pitchFamily="18" charset="0"/>
              </a:rPr>
              <a:t>о</a:t>
            </a:r>
            <a:r>
              <a:rPr lang="kk-KZ" sz="1400" dirty="0" smtClean="0">
                <a:solidFill>
                  <a:srgbClr val="00B0F0"/>
                </a:solidFill>
                <a:latin typeface="Times New Roman" pitchFamily="18" charset="0"/>
                <a:cs typeface="Times New Roman" pitchFamily="18" charset="0"/>
              </a:rPr>
              <a:t>рынбасары Джумадилова А.А, колледж мейірбикесі </a:t>
            </a:r>
          </a:p>
          <a:p>
            <a:pPr algn="ctr"/>
            <a:r>
              <a:rPr lang="kk-KZ" sz="1400" dirty="0" smtClean="0">
                <a:solidFill>
                  <a:srgbClr val="00B0F0"/>
                </a:solidFill>
                <a:latin typeface="Times New Roman" pitchFamily="18" charset="0"/>
                <a:cs typeface="Times New Roman" pitchFamily="18" charset="0"/>
              </a:rPr>
              <a:t>Кожахметова Г.Н  студенттер арасында </a:t>
            </a:r>
          </a:p>
          <a:p>
            <a:pPr algn="ctr"/>
            <a:r>
              <a:rPr lang="kk-KZ" sz="1400" dirty="0" smtClean="0">
                <a:solidFill>
                  <a:srgbClr val="FF0000"/>
                </a:solidFill>
                <a:latin typeface="Times New Roman" pitchFamily="18" charset="0"/>
                <a:cs typeface="Times New Roman" pitchFamily="18" charset="0"/>
              </a:rPr>
              <a:t>«Тұмау  ауруының алдын алу»  </a:t>
            </a:r>
            <a:r>
              <a:rPr lang="kk-KZ" sz="1400" dirty="0" smtClean="0">
                <a:solidFill>
                  <a:srgbClr val="00B0F0"/>
                </a:solidFill>
                <a:latin typeface="Times New Roman" pitchFamily="18" charset="0"/>
                <a:cs typeface="Times New Roman" pitchFamily="18" charset="0"/>
              </a:rPr>
              <a:t>және</a:t>
            </a:r>
          </a:p>
          <a:p>
            <a:pPr algn="ctr"/>
            <a:r>
              <a:rPr lang="kk-KZ" sz="1400" dirty="0" smtClean="0">
                <a:solidFill>
                  <a:srgbClr val="FF0000"/>
                </a:solidFill>
                <a:latin typeface="Times New Roman" pitchFamily="18" charset="0"/>
                <a:cs typeface="Times New Roman" pitchFamily="18" charset="0"/>
              </a:rPr>
              <a:t> «Алкогольдік сусындар темекі, насыбайдың зияны» </a:t>
            </a:r>
          </a:p>
          <a:p>
            <a:pPr algn="ctr"/>
            <a:r>
              <a:rPr lang="kk-KZ" sz="1400" dirty="0">
                <a:solidFill>
                  <a:srgbClr val="00B0F0"/>
                </a:solidFill>
                <a:latin typeface="Times New Roman" pitchFamily="18" charset="0"/>
                <a:cs typeface="Times New Roman" pitchFamily="18" charset="0"/>
              </a:rPr>
              <a:t>т</a:t>
            </a:r>
            <a:r>
              <a:rPr lang="kk-KZ" sz="1400" dirty="0" smtClean="0">
                <a:solidFill>
                  <a:srgbClr val="00B0F0"/>
                </a:solidFill>
                <a:latin typeface="Times New Roman" pitchFamily="18" charset="0"/>
                <a:cs typeface="Times New Roman" pitchFamily="18" charset="0"/>
              </a:rPr>
              <a:t>ақырыбында 19.10.2018 жылы семинар өткізді.</a:t>
            </a:r>
            <a:endParaRPr lang="ru-RU" sz="1400" dirty="0">
              <a:solidFill>
                <a:srgbClr val="00B0F0"/>
              </a:solidFill>
              <a:latin typeface="Times New Roman" pitchFamily="18" charset="0"/>
              <a:cs typeface="Times New Roman" pitchFamily="18" charset="0"/>
            </a:endParaRPr>
          </a:p>
        </p:txBody>
      </p:sp>
      <p:sp>
        <p:nvSpPr>
          <p:cNvPr id="2" name="TextBox 1"/>
          <p:cNvSpPr txBox="1"/>
          <p:nvPr/>
        </p:nvSpPr>
        <p:spPr>
          <a:xfrm>
            <a:off x="683568" y="260648"/>
            <a:ext cx="1568699"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itchFamily="2" charset="2"/>
              <a:buChar char="q"/>
            </a:pPr>
            <a:r>
              <a:rPr lang="ru-RU" sz="1400" dirty="0" smtClean="0">
                <a:solidFill>
                  <a:srgbClr val="FF0000"/>
                </a:solidFill>
                <a:latin typeface="Times New Roman" pitchFamily="18" charset="0"/>
                <a:cs typeface="Times New Roman" pitchFamily="18" charset="0"/>
              </a:rPr>
              <a:t>КЕЗДЕСУЛЕР</a:t>
            </a:r>
            <a:endParaRPr lang="ru-RU" sz="1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173981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3789040"/>
            <a:ext cx="8136904" cy="2431435"/>
          </a:xfrm>
          <a:prstGeom prst="rect">
            <a:avLst/>
          </a:prstGeom>
          <a:noFill/>
        </p:spPr>
        <p:txBody>
          <a:bodyPr wrap="square" rtlCol="0">
            <a:spAutoFit/>
          </a:bodyPr>
          <a:lstStyle/>
          <a:p>
            <a:pPr algn="ctr"/>
            <a:r>
              <a:rPr lang="kk-KZ" b="1" dirty="0" smtClean="0">
                <a:solidFill>
                  <a:srgbClr val="FF0000"/>
                </a:solidFill>
                <a:latin typeface="Times New Roman" pitchFamily="18" charset="0"/>
                <a:cs typeface="Times New Roman" pitchFamily="18" charset="0"/>
              </a:rPr>
              <a:t>«Латын әліпбиі қазақ тілінің болашағы» </a:t>
            </a:r>
          </a:p>
          <a:p>
            <a:pPr algn="ctr"/>
            <a:r>
              <a:rPr lang="kk-KZ" b="1" dirty="0" smtClean="0">
                <a:solidFill>
                  <a:srgbClr val="FF0000"/>
                </a:solidFill>
                <a:latin typeface="Times New Roman" pitchFamily="18" charset="0"/>
                <a:cs typeface="Times New Roman" pitchFamily="18" charset="0"/>
              </a:rPr>
              <a:t>атты колледж студенттерімен кездесу  22.10.2018 жылы өтті.</a:t>
            </a:r>
            <a:endParaRPr lang="ru-RU" b="1" dirty="0" smtClean="0">
              <a:solidFill>
                <a:srgbClr val="FF0000"/>
              </a:solidFill>
              <a:latin typeface="Times New Roman" pitchFamily="18" charset="0"/>
              <a:cs typeface="Times New Roman" pitchFamily="18" charset="0"/>
            </a:endParaRPr>
          </a:p>
          <a:p>
            <a:pPr algn="ctr"/>
            <a:endParaRPr lang="ru-RU" sz="1200" i="1" dirty="0" smtClean="0">
              <a:solidFill>
                <a:srgbClr val="00B0F0"/>
              </a:solidFill>
              <a:latin typeface="Times New Roman" pitchFamily="18" charset="0"/>
              <a:cs typeface="Times New Roman" pitchFamily="18" charset="0"/>
            </a:endParaRPr>
          </a:p>
          <a:p>
            <a:pPr algn="ctr"/>
            <a:r>
              <a:rPr lang="ru-RU" sz="1200" i="1" dirty="0" err="1" smtClean="0">
                <a:solidFill>
                  <a:srgbClr val="00B0F0"/>
                </a:solidFill>
                <a:latin typeface="Times New Roman" pitchFamily="18" charset="0"/>
                <a:cs typeface="Times New Roman" pitchFamily="18" charset="0"/>
              </a:rPr>
              <a:t>Махатаева</a:t>
            </a:r>
            <a:r>
              <a:rPr lang="ru-RU" sz="1200" i="1" dirty="0" smtClean="0">
                <a:solidFill>
                  <a:srgbClr val="00B0F0"/>
                </a:solidFill>
                <a:latin typeface="Times New Roman" pitchFamily="18" charset="0"/>
                <a:cs typeface="Times New Roman" pitchFamily="18" charset="0"/>
              </a:rPr>
              <a:t> </a:t>
            </a:r>
            <a:r>
              <a:rPr lang="ru-RU" sz="1200" i="1" dirty="0" err="1" smtClean="0">
                <a:solidFill>
                  <a:srgbClr val="00B0F0"/>
                </a:solidFill>
                <a:latin typeface="Times New Roman" pitchFamily="18" charset="0"/>
                <a:cs typeface="Times New Roman" pitchFamily="18" charset="0"/>
              </a:rPr>
              <a:t>Мансия</a:t>
            </a:r>
            <a:r>
              <a:rPr lang="ru-RU" sz="1200" i="1" dirty="0" smtClean="0">
                <a:solidFill>
                  <a:srgbClr val="00B0F0"/>
                </a:solidFill>
                <a:latin typeface="Times New Roman" pitchFamily="18" charset="0"/>
                <a:cs typeface="Times New Roman" pitchFamily="18" charset="0"/>
              </a:rPr>
              <a:t> </a:t>
            </a:r>
            <a:r>
              <a:rPr lang="ru-RU" sz="1200" i="1" dirty="0" err="1" smtClean="0">
                <a:solidFill>
                  <a:srgbClr val="00B0F0"/>
                </a:solidFill>
                <a:latin typeface="Times New Roman" pitchFamily="18" charset="0"/>
                <a:cs typeface="Times New Roman" pitchFamily="18" charset="0"/>
              </a:rPr>
              <a:t>Сергалиқызы</a:t>
            </a:r>
            <a:r>
              <a:rPr lang="ru-RU" sz="1200" i="1" dirty="0">
                <a:solidFill>
                  <a:srgbClr val="00B0F0"/>
                </a:solidFill>
                <a:latin typeface="Times New Roman" pitchFamily="18" charset="0"/>
                <a:cs typeface="Times New Roman" pitchFamily="18" charset="0"/>
              </a:rPr>
              <a:t> </a:t>
            </a:r>
            <a:r>
              <a:rPr lang="ru-RU" sz="1200" i="1" dirty="0" smtClean="0">
                <a:solidFill>
                  <a:srgbClr val="00B0F0"/>
                </a:solidFill>
                <a:latin typeface="Times New Roman" pitchFamily="18" charset="0"/>
                <a:cs typeface="Times New Roman" pitchFamily="18" charset="0"/>
              </a:rPr>
              <a:t>«Жамбыл </a:t>
            </a:r>
            <a:r>
              <a:rPr lang="ru-RU" sz="1200" i="1" dirty="0" err="1" smtClean="0">
                <a:solidFill>
                  <a:srgbClr val="00B0F0"/>
                </a:solidFill>
                <a:latin typeface="Times New Roman" pitchFamily="18" charset="0"/>
                <a:cs typeface="Times New Roman" pitchFamily="18" charset="0"/>
              </a:rPr>
              <a:t>ауданының</a:t>
            </a:r>
            <a:r>
              <a:rPr lang="ru-RU" sz="1200" i="1" dirty="0" smtClean="0">
                <a:solidFill>
                  <a:srgbClr val="00B0F0"/>
                </a:solidFill>
                <a:latin typeface="Times New Roman" pitchFamily="18" charset="0"/>
                <a:cs typeface="Times New Roman" pitchFamily="18" charset="0"/>
              </a:rPr>
              <a:t> </a:t>
            </a:r>
            <a:r>
              <a:rPr lang="ru-RU" sz="1200" i="1" dirty="0" err="1" smtClean="0">
                <a:solidFill>
                  <a:srgbClr val="00B0F0"/>
                </a:solidFill>
                <a:latin typeface="Times New Roman" pitchFamily="18" charset="0"/>
                <a:cs typeface="Times New Roman" pitchFamily="18" charset="0"/>
              </a:rPr>
              <a:t>ішкі</a:t>
            </a:r>
            <a:r>
              <a:rPr lang="ru-RU" sz="1200" i="1" dirty="0" smtClean="0">
                <a:solidFill>
                  <a:srgbClr val="00B0F0"/>
                </a:solidFill>
                <a:latin typeface="Times New Roman" pitchFamily="18" charset="0"/>
                <a:cs typeface="Times New Roman" pitchFamily="18" charset="0"/>
              </a:rPr>
              <a:t> </a:t>
            </a:r>
            <a:r>
              <a:rPr lang="ru-RU" sz="1200" i="1" dirty="0" err="1" smtClean="0">
                <a:solidFill>
                  <a:srgbClr val="00B0F0"/>
                </a:solidFill>
                <a:latin typeface="Times New Roman" pitchFamily="18" charset="0"/>
                <a:cs typeface="Times New Roman" pitchFamily="18" charset="0"/>
              </a:rPr>
              <a:t>саясат</a:t>
            </a:r>
            <a:r>
              <a:rPr lang="ru-RU" sz="1200" i="1" dirty="0" smtClean="0">
                <a:solidFill>
                  <a:srgbClr val="00B0F0"/>
                </a:solidFill>
                <a:latin typeface="Times New Roman" pitchFamily="18" charset="0"/>
                <a:cs typeface="Times New Roman" pitchFamily="18" charset="0"/>
              </a:rPr>
              <a:t> </a:t>
            </a:r>
            <a:r>
              <a:rPr lang="ru-RU" sz="1200" i="1" dirty="0" err="1" smtClean="0">
                <a:solidFill>
                  <a:srgbClr val="00B0F0"/>
                </a:solidFill>
                <a:latin typeface="Times New Roman" pitchFamily="18" charset="0"/>
                <a:cs typeface="Times New Roman" pitchFamily="18" charset="0"/>
              </a:rPr>
              <a:t>бөлімі</a:t>
            </a:r>
            <a:r>
              <a:rPr lang="ru-RU" sz="1200" i="1" dirty="0" smtClean="0">
                <a:solidFill>
                  <a:srgbClr val="00B0F0"/>
                </a:solidFill>
                <a:latin typeface="Times New Roman" pitchFamily="18" charset="0"/>
                <a:cs typeface="Times New Roman" pitchFamily="18" charset="0"/>
              </a:rPr>
              <a:t>»</a:t>
            </a:r>
          </a:p>
          <a:p>
            <a:pPr algn="ctr"/>
            <a:r>
              <a:rPr lang="kk-KZ" sz="1200" i="1" dirty="0" smtClean="0">
                <a:solidFill>
                  <a:srgbClr val="00B0F0"/>
                </a:solidFill>
                <a:latin typeface="Times New Roman" pitchFamily="18" charset="0"/>
                <a:cs typeface="Times New Roman" pitchFamily="18" charset="0"/>
              </a:rPr>
              <a:t>Ауданбаев Даулет Бірлікұлы «Жетісу жастар ұйымының конгресі»</a:t>
            </a:r>
          </a:p>
          <a:p>
            <a:pPr algn="ctr"/>
            <a:r>
              <a:rPr lang="kk-KZ" sz="1200" i="1" dirty="0" smtClean="0">
                <a:solidFill>
                  <a:srgbClr val="00B0F0"/>
                </a:solidFill>
                <a:latin typeface="Times New Roman" pitchFamily="18" charset="0"/>
                <a:cs typeface="Times New Roman" pitchFamily="18" charset="0"/>
              </a:rPr>
              <a:t>Даулетбаев Ержан Жанатұлы «Алматы облысы пікір сайыс одағының төрағасы»</a:t>
            </a:r>
          </a:p>
          <a:p>
            <a:pPr algn="ctr"/>
            <a:endParaRPr lang="kk-KZ" sz="1200" i="1" dirty="0" smtClean="0">
              <a:solidFill>
                <a:srgbClr val="00B0F0"/>
              </a:solidFill>
              <a:latin typeface="Times New Roman" pitchFamily="18" charset="0"/>
              <a:cs typeface="Times New Roman" pitchFamily="18" charset="0"/>
            </a:endParaRPr>
          </a:p>
          <a:p>
            <a:pPr algn="just"/>
            <a:r>
              <a:rPr lang="kk-KZ" sz="1400" dirty="0" smtClean="0">
                <a:solidFill>
                  <a:srgbClr val="00B0F0"/>
                </a:solidFill>
                <a:latin typeface="Times New Roman" pitchFamily="18" charset="0"/>
                <a:cs typeface="Times New Roman" pitchFamily="18" charset="0"/>
              </a:rPr>
              <a:t>     Қазақ тілін латын графикасына негізделген әліпбиге кезең-кезеңімен көшіру мәселесі жан-жақты қарастырылып, 2025 жылға дейін толықтай көшіру жоспарланғанын атап өтті. Оған ізденіс пен даярлық қажеттігін алға тартып, латынға көшу жоспарын, түсіндіріп, пікір алмасу мақсатында аталмыш шара ұйымдастырылып отырғанын жеткізді.</a:t>
            </a:r>
            <a:endParaRPr lang="ru-RU" sz="1400" dirty="0">
              <a:solidFill>
                <a:srgbClr val="00B0F0"/>
              </a:solidFill>
              <a:latin typeface="Times New Roman" pitchFamily="18" charset="0"/>
              <a:cs typeface="Times New Roman" pitchFamily="18" charset="0"/>
            </a:endParaRPr>
          </a:p>
        </p:txBody>
      </p:sp>
      <p:pic>
        <p:nvPicPr>
          <p:cNvPr id="8194" name="Picture 2" descr="F:\BHCK220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561" t="12203" r="9142"/>
          <a:stretch/>
        </p:blipFill>
        <p:spPr bwMode="auto">
          <a:xfrm>
            <a:off x="4802005" y="550327"/>
            <a:ext cx="3691468" cy="327167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F:\ACQI1801.JPG"/>
          <p:cNvPicPr>
            <a:picLocks noChangeAspect="1" noChangeArrowheads="1"/>
          </p:cNvPicPr>
          <p:nvPr/>
        </p:nvPicPr>
        <p:blipFill rotWithShape="1">
          <a:blip r:embed="rId3">
            <a:extLst>
              <a:ext uri="{28A0092B-C50C-407E-A947-70E740481C1C}">
                <a14:useLocalDpi xmlns:a14="http://schemas.microsoft.com/office/drawing/2010/main" val="0"/>
              </a:ext>
            </a:extLst>
          </a:blip>
          <a:srcRect t="30804" r="15926" b="16172"/>
          <a:stretch/>
        </p:blipFill>
        <p:spPr bwMode="auto">
          <a:xfrm>
            <a:off x="187649" y="550245"/>
            <a:ext cx="4627901" cy="32716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126" y="93127"/>
            <a:ext cx="1670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01384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7062" y="4365104"/>
            <a:ext cx="3366937" cy="2329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 y="548680"/>
            <a:ext cx="3242896" cy="271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01638" y="548680"/>
            <a:ext cx="5086476"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dirty="0" smtClean="0">
                <a:solidFill>
                  <a:srgbClr val="FF0000"/>
                </a:solidFill>
                <a:latin typeface="Times New Roman" pitchFamily="18" charset="0"/>
                <a:cs typeface="Times New Roman" pitchFamily="18" charset="0"/>
              </a:rPr>
              <a:t>23.10.2018 </a:t>
            </a:r>
            <a:r>
              <a:rPr lang="ru-RU" dirty="0" err="1" smtClean="0">
                <a:solidFill>
                  <a:srgbClr val="FF0000"/>
                </a:solidFill>
                <a:latin typeface="Times New Roman" pitchFamily="18" charset="0"/>
                <a:cs typeface="Times New Roman" pitchFamily="18" charset="0"/>
              </a:rPr>
              <a:t>жылы</a:t>
            </a:r>
            <a:endParaRPr lang="ru-RU" dirty="0" smtClean="0">
              <a:solidFill>
                <a:srgbClr val="FF0000"/>
              </a:solidFill>
              <a:latin typeface="Times New Roman" pitchFamily="18" charset="0"/>
              <a:cs typeface="Times New Roman" pitchFamily="18" charset="0"/>
            </a:endParaRPr>
          </a:p>
          <a:p>
            <a:pPr algn="ctr"/>
            <a:r>
              <a:rPr lang="kk-KZ" dirty="0" smtClean="0">
                <a:solidFill>
                  <a:srgbClr val="FF0000"/>
                </a:solidFill>
                <a:latin typeface="Times New Roman" pitchFamily="18" charset="0"/>
                <a:cs typeface="Times New Roman" pitchFamily="18" charset="0"/>
              </a:rPr>
              <a:t>«Тәртіптің ең тамаша мектебі - отбасы»</a:t>
            </a:r>
          </a:p>
          <a:p>
            <a:pPr algn="ctr"/>
            <a:r>
              <a:rPr lang="kk-KZ" dirty="0">
                <a:solidFill>
                  <a:srgbClr val="FF0000"/>
                </a:solidFill>
                <a:latin typeface="Times New Roman" pitchFamily="18" charset="0"/>
                <a:cs typeface="Times New Roman" pitchFamily="18" charset="0"/>
              </a:rPr>
              <a:t>т</a:t>
            </a:r>
            <a:r>
              <a:rPr lang="kk-KZ" dirty="0" smtClean="0">
                <a:solidFill>
                  <a:srgbClr val="FF0000"/>
                </a:solidFill>
                <a:latin typeface="Times New Roman" pitchFamily="18" charset="0"/>
                <a:cs typeface="Times New Roman" pitchFamily="18" charset="0"/>
              </a:rPr>
              <a:t>ақырыбындағы колледжішілік ата-аналар жиналысы өткізілді</a:t>
            </a:r>
            <a:endParaRPr lang="ru-RU"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1905199"/>
            <a:ext cx="3970858" cy="2605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87824" y="4525579"/>
            <a:ext cx="3574119" cy="461665"/>
          </a:xfrm>
          <a:prstGeom prst="rect">
            <a:avLst/>
          </a:prstGeom>
          <a:noFill/>
        </p:spPr>
        <p:txBody>
          <a:bodyPr wrap="none" rtlCol="0">
            <a:spAutoFit/>
          </a:bodyPr>
          <a:lstStyle/>
          <a:p>
            <a:pPr algn="ctr"/>
            <a:r>
              <a:rPr lang="kk-KZ" sz="1200" dirty="0" smtClean="0">
                <a:solidFill>
                  <a:srgbClr val="00B0F0"/>
                </a:solidFill>
                <a:latin typeface="Times New Roman" pitchFamily="18" charset="0"/>
                <a:cs typeface="Times New Roman" pitchFamily="18" charset="0"/>
              </a:rPr>
              <a:t>Джумадилова А.А, Сеитова А.К, Алтаев Б.Б, </a:t>
            </a:r>
          </a:p>
          <a:p>
            <a:pPr algn="ctr"/>
            <a:r>
              <a:rPr lang="kk-KZ" sz="1200" dirty="0" smtClean="0">
                <a:solidFill>
                  <a:srgbClr val="00B0F0"/>
                </a:solidFill>
                <a:latin typeface="Times New Roman" pitchFamily="18" charset="0"/>
                <a:cs typeface="Times New Roman" pitchFamily="18" charset="0"/>
              </a:rPr>
              <a:t>Намазбаева А.Ж, Умурзакова К.Т, Кожахметова Г.Н</a:t>
            </a:r>
            <a:endParaRPr lang="ru-RU" sz="1200" dirty="0">
              <a:solidFill>
                <a:srgbClr val="00B0F0"/>
              </a:solidFill>
              <a:latin typeface="Times New Roman" pitchFamily="18" charset="0"/>
              <a:cs typeface="Times New Roman" pitchFamily="18" charset="0"/>
            </a:endParaRPr>
          </a:p>
        </p:txBody>
      </p:sp>
      <p:sp>
        <p:nvSpPr>
          <p:cNvPr id="4" name="TextBox 3"/>
          <p:cNvSpPr txBox="1"/>
          <p:nvPr/>
        </p:nvSpPr>
        <p:spPr>
          <a:xfrm>
            <a:off x="178058" y="5052911"/>
            <a:ext cx="5551071" cy="954107"/>
          </a:xfrm>
          <a:prstGeom prst="rect">
            <a:avLst/>
          </a:prstGeom>
          <a:noFill/>
        </p:spPr>
        <p:txBody>
          <a:bodyPr wrap="none" rtlCol="0">
            <a:spAutoFit/>
          </a:bodyPr>
          <a:lstStyle/>
          <a:p>
            <a:pPr algn="ctr"/>
            <a:r>
              <a:rPr lang="kk-KZ" sz="1400" dirty="0" smtClean="0">
                <a:solidFill>
                  <a:srgbClr val="00B0F0"/>
                </a:solidFill>
                <a:latin typeface="Times New Roman" pitchFamily="18" charset="0"/>
                <a:cs typeface="Times New Roman" pitchFamily="18" charset="0"/>
              </a:rPr>
              <a:t>     «Тәрбиенің ең тамаша мектебі - отбасы» тақырыбындағы жалпы</a:t>
            </a:r>
          </a:p>
          <a:p>
            <a:pPr algn="ctr"/>
            <a:r>
              <a:rPr lang="kk-KZ" sz="1400" dirty="0">
                <a:solidFill>
                  <a:srgbClr val="00B0F0"/>
                </a:solidFill>
                <a:latin typeface="Times New Roman" pitchFamily="18" charset="0"/>
                <a:cs typeface="Times New Roman" pitchFamily="18" charset="0"/>
              </a:rPr>
              <a:t>к</a:t>
            </a:r>
            <a:r>
              <a:rPr lang="kk-KZ" sz="1400" dirty="0" smtClean="0">
                <a:solidFill>
                  <a:srgbClr val="00B0F0"/>
                </a:solidFill>
                <a:latin typeface="Times New Roman" pitchFamily="18" charset="0"/>
                <a:cs typeface="Times New Roman" pitchFamily="18" charset="0"/>
              </a:rPr>
              <a:t>олледжішілік жиналысқа қатысқан ата-аналар колледж директорына,</a:t>
            </a:r>
          </a:p>
          <a:p>
            <a:pPr algn="ctr"/>
            <a:r>
              <a:rPr lang="kk-KZ" sz="1400" dirty="0">
                <a:solidFill>
                  <a:srgbClr val="00B0F0"/>
                </a:solidFill>
                <a:latin typeface="Times New Roman" pitchFamily="18" charset="0"/>
                <a:cs typeface="Times New Roman" pitchFamily="18" charset="0"/>
              </a:rPr>
              <a:t>ә</a:t>
            </a:r>
            <a:r>
              <a:rPr lang="kk-KZ" sz="1400" dirty="0" smtClean="0">
                <a:solidFill>
                  <a:srgbClr val="00B0F0"/>
                </a:solidFill>
                <a:latin typeface="Times New Roman" pitchFamily="18" charset="0"/>
                <a:cs typeface="Times New Roman" pitchFamily="18" charset="0"/>
              </a:rPr>
              <a:t>кімшілігіне алғыстарын білдіріп, болып жатқан өзгерістерге куә </a:t>
            </a:r>
          </a:p>
          <a:p>
            <a:pPr algn="ctr"/>
            <a:r>
              <a:rPr lang="kk-KZ" sz="1400" dirty="0" smtClean="0">
                <a:solidFill>
                  <a:srgbClr val="00B0F0"/>
                </a:solidFill>
                <a:latin typeface="Times New Roman" pitchFamily="18" charset="0"/>
                <a:cs typeface="Times New Roman" pitchFamily="18" charset="0"/>
              </a:rPr>
              <a:t>екендерін айтып, қолдау білдірді.</a:t>
            </a:r>
            <a:endParaRPr lang="ru-RU" sz="1400" dirty="0">
              <a:solidFill>
                <a:srgbClr val="00B0F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91480"/>
            <a:ext cx="1670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29438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посвящение\IMG_05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3" y="3750261"/>
            <a:ext cx="4926134" cy="309699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посвящение\IMG_05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96752"/>
            <a:ext cx="3419872" cy="25535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esktop\посвящение\IMG_05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1196752"/>
            <a:ext cx="3131840" cy="25535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1560" y="188640"/>
            <a:ext cx="2086084" cy="492443"/>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itchFamily="2" charset="2"/>
              <a:buChar char="q"/>
            </a:pPr>
            <a:r>
              <a:rPr lang="kk-KZ" sz="1400" dirty="0">
                <a:solidFill>
                  <a:srgbClr val="FF0000"/>
                </a:solidFill>
                <a:latin typeface="Times New Roman" pitchFamily="18" charset="0"/>
                <a:cs typeface="Times New Roman" pitchFamily="18" charset="0"/>
              </a:rPr>
              <a:t>БІЗДІҢ МЕРЕКЕМІЗ</a:t>
            </a:r>
            <a:endParaRPr lang="ru-RU" sz="1400" dirty="0">
              <a:solidFill>
                <a:srgbClr val="FF0000"/>
              </a:solidFill>
              <a:latin typeface="Times New Roman" pitchFamily="18" charset="0"/>
              <a:cs typeface="Times New Roman" pitchFamily="18" charset="0"/>
            </a:endParaRPr>
          </a:p>
          <a:p>
            <a:r>
              <a:rPr lang="ru-RU" sz="1200" dirty="0" smtClean="0">
                <a:latin typeface="Times New Roman" pitchFamily="18" charset="0"/>
                <a:cs typeface="Times New Roman" pitchFamily="18" charset="0"/>
              </a:rPr>
              <a:t> </a:t>
            </a:r>
            <a:endParaRPr lang="ru-RU" sz="1200" dirty="0">
              <a:latin typeface="Times New Roman" pitchFamily="18" charset="0"/>
              <a:cs typeface="Times New Roman" pitchFamily="18" charset="0"/>
            </a:endParaRPr>
          </a:p>
        </p:txBody>
      </p:sp>
      <p:sp>
        <p:nvSpPr>
          <p:cNvPr id="3" name="TextBox 2"/>
          <p:cNvSpPr txBox="1"/>
          <p:nvPr/>
        </p:nvSpPr>
        <p:spPr>
          <a:xfrm>
            <a:off x="3322890" y="1783871"/>
            <a:ext cx="2689270" cy="1169551"/>
          </a:xfrm>
          <a:prstGeom prst="rect">
            <a:avLst/>
          </a:prstGeom>
          <a:noFill/>
        </p:spPr>
        <p:txBody>
          <a:bodyPr wrap="square" rtlCol="0">
            <a:spAutoFit/>
          </a:bodyPr>
          <a:lstStyle/>
          <a:p>
            <a:pPr algn="ctr"/>
            <a:r>
              <a:rPr lang="kk-KZ" sz="1400" dirty="0" smtClean="0">
                <a:solidFill>
                  <a:srgbClr val="00B0F0"/>
                </a:solidFill>
                <a:latin typeface="Times New Roman" pitchFamily="18" charset="0"/>
                <a:cs typeface="Times New Roman" pitchFamily="18" charset="0"/>
              </a:rPr>
              <a:t>24 қазан 2018 жылы</a:t>
            </a:r>
          </a:p>
          <a:p>
            <a:pPr algn="ctr"/>
            <a:r>
              <a:rPr lang="kk-KZ" sz="1400" dirty="0" smtClean="0">
                <a:solidFill>
                  <a:srgbClr val="00B0F0"/>
                </a:solidFill>
                <a:latin typeface="Times New Roman" pitchFamily="18" charset="0"/>
                <a:cs typeface="Times New Roman" pitchFamily="18" charset="0"/>
              </a:rPr>
              <a:t>«Студенттік өмір»</a:t>
            </a:r>
          </a:p>
          <a:p>
            <a:pPr algn="ctr"/>
            <a:r>
              <a:rPr lang="kk-KZ" sz="1400" dirty="0" smtClean="0">
                <a:solidFill>
                  <a:srgbClr val="00B0F0"/>
                </a:solidFill>
                <a:latin typeface="Times New Roman" pitchFamily="18" charset="0"/>
                <a:cs typeface="Times New Roman" pitchFamily="18" charset="0"/>
              </a:rPr>
              <a:t>1 курс студенттерін студенттер</a:t>
            </a:r>
          </a:p>
          <a:p>
            <a:pPr algn="ctr"/>
            <a:r>
              <a:rPr lang="kk-KZ" sz="1400" dirty="0">
                <a:solidFill>
                  <a:srgbClr val="00B0F0"/>
                </a:solidFill>
                <a:latin typeface="Times New Roman" pitchFamily="18" charset="0"/>
                <a:cs typeface="Times New Roman" pitchFamily="18" charset="0"/>
              </a:rPr>
              <a:t>қ</a:t>
            </a:r>
            <a:r>
              <a:rPr lang="kk-KZ" sz="1400" dirty="0" smtClean="0">
                <a:solidFill>
                  <a:srgbClr val="00B0F0"/>
                </a:solidFill>
                <a:latin typeface="Times New Roman" pitchFamily="18" charset="0"/>
                <a:cs typeface="Times New Roman" pitchFamily="18" charset="0"/>
              </a:rPr>
              <a:t>атарына қабылдау кеші</a:t>
            </a:r>
          </a:p>
          <a:p>
            <a:pPr algn="ctr"/>
            <a:r>
              <a:rPr lang="kk-KZ" sz="1400" dirty="0">
                <a:solidFill>
                  <a:srgbClr val="00B0F0"/>
                </a:solidFill>
                <a:latin typeface="Times New Roman" pitchFamily="18" charset="0"/>
                <a:cs typeface="Times New Roman" pitchFamily="18" charset="0"/>
              </a:rPr>
              <a:t>ж</a:t>
            </a:r>
            <a:r>
              <a:rPr lang="kk-KZ" sz="1400" dirty="0" smtClean="0">
                <a:solidFill>
                  <a:srgbClr val="00B0F0"/>
                </a:solidFill>
                <a:latin typeface="Times New Roman" pitchFamily="18" charset="0"/>
                <a:cs typeface="Times New Roman" pitchFamily="18" charset="0"/>
              </a:rPr>
              <a:t>оғары деңгейде өтті.</a:t>
            </a:r>
            <a:endParaRPr lang="ru-RU" sz="1400" dirty="0">
              <a:solidFill>
                <a:srgbClr val="00B0F0"/>
              </a:solidFill>
              <a:latin typeface="Times New Roman" pitchFamily="18" charset="0"/>
              <a:cs typeface="Times New Roman" pitchFamily="18" charset="0"/>
            </a:endParaRPr>
          </a:p>
        </p:txBody>
      </p:sp>
      <p:sp>
        <p:nvSpPr>
          <p:cNvPr id="4" name="Прямоугольник 3"/>
          <p:cNvSpPr/>
          <p:nvPr/>
        </p:nvSpPr>
        <p:spPr>
          <a:xfrm>
            <a:off x="4572000" y="311750"/>
            <a:ext cx="2909579" cy="58477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ru-RU" sz="3200" dirty="0">
                <a:solidFill>
                  <a:srgbClr val="FF0000"/>
                </a:solidFill>
                <a:latin typeface="Times New Roman" pitchFamily="18" charset="0"/>
                <a:cs typeface="Times New Roman" pitchFamily="18" charset="0"/>
              </a:rPr>
              <a:t>«</a:t>
            </a:r>
            <a:r>
              <a:rPr lang="ru-RU" sz="2400" dirty="0" err="1">
                <a:solidFill>
                  <a:srgbClr val="FF0000"/>
                </a:solidFill>
                <a:latin typeface="Times New Roman" pitchFamily="18" charset="0"/>
                <a:cs typeface="Times New Roman" pitchFamily="18" charset="0"/>
              </a:rPr>
              <a:t>Студенттік</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өмір</a:t>
            </a:r>
            <a:r>
              <a:rPr lang="ru-RU" sz="3200" dirty="0">
                <a:solidFill>
                  <a:srgbClr val="FF0000"/>
                </a:solidFill>
                <a:latin typeface="Times New Roman" pitchFamily="18" charset="0"/>
                <a:cs typeface="Times New Roman" pitchFamily="18" charset="0"/>
              </a:rPr>
              <a:t>»</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13" y="3933056"/>
            <a:ext cx="1905000"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8619" y="4365104"/>
            <a:ext cx="21336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85475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6551" t="17331" b="14689"/>
          <a:stretch/>
        </p:blipFill>
        <p:spPr bwMode="auto">
          <a:xfrm>
            <a:off x="2267745" y="2383607"/>
            <a:ext cx="2869566"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788024" y="237843"/>
            <a:ext cx="3535199"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itchFamily="2" charset="2"/>
              <a:buChar char="q"/>
            </a:pPr>
            <a:r>
              <a:rPr lang="kk-KZ" sz="1400" dirty="0" smtClean="0">
                <a:solidFill>
                  <a:srgbClr val="FF0000"/>
                </a:solidFill>
                <a:latin typeface="Times New Roman" pitchFamily="18" charset="0"/>
                <a:cs typeface="Times New Roman" pitchFamily="18" charset="0"/>
              </a:rPr>
              <a:t>«ТАЗА АУЛАНЫҢ  –  ТЫНЫСЫ КЕҢ»</a:t>
            </a:r>
            <a:endParaRPr lang="ru-RU" sz="1400" dirty="0">
              <a:solidFill>
                <a:srgbClr val="FF0000"/>
              </a:solidFill>
              <a:latin typeface="Times New Roman" pitchFamily="18" charset="0"/>
              <a:cs typeface="Times New Roman" pitchFamily="18" charset="0"/>
            </a:endParaRPr>
          </a:p>
        </p:txBody>
      </p:sp>
      <p:sp>
        <p:nvSpPr>
          <p:cNvPr id="4" name="TextBox 3"/>
          <p:cNvSpPr txBox="1"/>
          <p:nvPr/>
        </p:nvSpPr>
        <p:spPr>
          <a:xfrm>
            <a:off x="5137311" y="5157192"/>
            <a:ext cx="3231590" cy="738664"/>
          </a:xfrm>
          <a:prstGeom prst="rect">
            <a:avLst/>
          </a:prstGeom>
          <a:noFill/>
        </p:spPr>
        <p:txBody>
          <a:bodyPr wrap="none" rtlCol="0">
            <a:spAutoFit/>
          </a:bodyPr>
          <a:lstStyle/>
          <a:p>
            <a:pPr algn="ctr"/>
            <a:r>
              <a:rPr lang="kk-KZ" sz="1400" dirty="0" smtClean="0">
                <a:solidFill>
                  <a:srgbClr val="00B0F0"/>
                </a:solidFill>
                <a:latin typeface="Times New Roman" pitchFamily="18" charset="0"/>
                <a:cs typeface="Times New Roman" pitchFamily="18" charset="0"/>
              </a:rPr>
              <a:t>«Таза ауланың – тынысы кең» деп,</a:t>
            </a:r>
          </a:p>
          <a:p>
            <a:pPr algn="ctr"/>
            <a:r>
              <a:rPr lang="kk-KZ" sz="1400" dirty="0">
                <a:solidFill>
                  <a:srgbClr val="00B0F0"/>
                </a:solidFill>
                <a:latin typeface="Times New Roman" pitchFamily="18" charset="0"/>
                <a:cs typeface="Times New Roman" pitchFamily="18" charset="0"/>
              </a:rPr>
              <a:t>ү</a:t>
            </a:r>
            <a:r>
              <a:rPr lang="kk-KZ" sz="1400" dirty="0" smtClean="0">
                <a:solidFill>
                  <a:srgbClr val="00B0F0"/>
                </a:solidFill>
                <a:latin typeface="Times New Roman" pitchFamily="18" charset="0"/>
                <a:cs typeface="Times New Roman" pitchFamily="18" charset="0"/>
              </a:rPr>
              <a:t>йреншікті үрдіске айналған сенбілік</a:t>
            </a:r>
          </a:p>
          <a:p>
            <a:pPr algn="ctr"/>
            <a:r>
              <a:rPr lang="kk-KZ" sz="1400" dirty="0">
                <a:solidFill>
                  <a:srgbClr val="00B0F0"/>
                </a:solidFill>
                <a:latin typeface="Times New Roman" pitchFamily="18" charset="0"/>
                <a:cs typeface="Times New Roman" pitchFamily="18" charset="0"/>
              </a:rPr>
              <a:t>к</a:t>
            </a:r>
            <a:r>
              <a:rPr lang="kk-KZ" sz="1400" dirty="0" smtClean="0">
                <a:solidFill>
                  <a:srgbClr val="00B0F0"/>
                </a:solidFill>
                <a:latin typeface="Times New Roman" pitchFamily="18" charset="0"/>
                <a:cs typeface="Times New Roman" pitchFamily="18" charset="0"/>
              </a:rPr>
              <a:t>олледждің көркеюіне көп үлес қосуда.</a:t>
            </a:r>
            <a:endParaRPr lang="ru-RU" sz="1400" dirty="0">
              <a:solidFill>
                <a:srgbClr val="00B0F0"/>
              </a:solidFill>
              <a:latin typeface="Times New Roman" pitchFamily="18" charset="0"/>
              <a:cs typeface="Times New Roman" pitchFamily="18" charset="0"/>
            </a:endParaRPr>
          </a:p>
        </p:txBody>
      </p:sp>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9106" y="908720"/>
            <a:ext cx="304800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8376"/>
          <a:stretch/>
        </p:blipFill>
        <p:spPr bwMode="auto">
          <a:xfrm>
            <a:off x="179511" y="692695"/>
            <a:ext cx="2520281" cy="244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9552" y="237843"/>
            <a:ext cx="2644635"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itchFamily="2" charset="2"/>
              <a:buChar char="q"/>
            </a:pPr>
            <a:r>
              <a:rPr lang="kk-KZ" sz="1400" dirty="0" smtClean="0">
                <a:solidFill>
                  <a:srgbClr val="FF0000"/>
                </a:solidFill>
                <a:latin typeface="Times New Roman" pitchFamily="18" charset="0"/>
                <a:cs typeface="Times New Roman" pitchFamily="18" charset="0"/>
              </a:rPr>
              <a:t>АС – АДАМНЫҢ АРҚАУЫ</a:t>
            </a:r>
            <a:endParaRPr lang="ru-RU" sz="1400" dirty="0">
              <a:solidFill>
                <a:srgbClr val="FF0000"/>
              </a:solidFill>
              <a:latin typeface="Times New Roman" pitchFamily="18" charset="0"/>
              <a:cs typeface="Times New Roman" pitchFamily="18" charset="0"/>
            </a:endParaRPr>
          </a:p>
        </p:txBody>
      </p:sp>
      <p:sp>
        <p:nvSpPr>
          <p:cNvPr id="8" name="TextBox 7"/>
          <p:cNvSpPr txBox="1"/>
          <p:nvPr/>
        </p:nvSpPr>
        <p:spPr>
          <a:xfrm>
            <a:off x="683568" y="5103768"/>
            <a:ext cx="3687736"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400" dirty="0" smtClean="0">
                <a:solidFill>
                  <a:srgbClr val="00B0F0"/>
                </a:solidFill>
                <a:latin typeface="Times New Roman" pitchFamily="18" charset="0"/>
                <a:cs typeface="Times New Roman" pitchFamily="18" charset="0"/>
              </a:rPr>
              <a:t>Құрметті  ұжым  мен колледж қонақтары !</a:t>
            </a:r>
          </a:p>
          <a:p>
            <a:pPr algn="ctr"/>
            <a:r>
              <a:rPr lang="kk-KZ" sz="1400" dirty="0" smtClean="0">
                <a:solidFill>
                  <a:srgbClr val="00B0F0"/>
                </a:solidFill>
                <a:latin typeface="Times New Roman" pitchFamily="18" charset="0"/>
                <a:cs typeface="Times New Roman" pitchFamily="18" charset="0"/>
              </a:rPr>
              <a:t> Колледжде шағын  буфет ашылды. Бос уақыттарыңызда дәмді де, тәтті тағамдар алуларыңызға болады.</a:t>
            </a:r>
            <a:endParaRPr lang="ru-RU" sz="1400"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26167040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61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C:\Users\User\Desktop\газет\IMG-20181018-WA00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512164"/>
            <a:ext cx="2952328" cy="24929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User\Desktop\газет\IMG-20181018-WA00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9316" y="4205033"/>
            <a:ext cx="2838132" cy="247941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User\Desktop\газет\IMG-20181018-WA00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624" y="1512164"/>
            <a:ext cx="3172535" cy="24929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User\Desktop\газет\IMG-20181018-WA003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2620" y="4221088"/>
            <a:ext cx="2553981" cy="244730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User\Desktop\газет\IMG-20181018-WA003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9288" r="9056" b="36172"/>
          <a:stretch/>
        </p:blipFill>
        <p:spPr bwMode="auto">
          <a:xfrm>
            <a:off x="51406" y="4221088"/>
            <a:ext cx="2848499" cy="24473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11760" y="681167"/>
            <a:ext cx="4562778"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kk-KZ" sz="2400" dirty="0" smtClean="0">
                <a:solidFill>
                  <a:srgbClr val="FF0000"/>
                </a:solidFill>
                <a:latin typeface="Times New Roman" pitchFamily="18" charset="0"/>
                <a:cs typeface="Times New Roman" pitchFamily="18" charset="0"/>
              </a:rPr>
              <a:t>«Ұстазым, менің, ұстазым!»</a:t>
            </a:r>
            <a:endParaRPr lang="ru-RU" sz="2400" dirty="0">
              <a:solidFill>
                <a:srgbClr val="FF0000"/>
              </a:solidFill>
              <a:latin typeface="Times New Roman" pitchFamily="18" charset="0"/>
              <a:cs typeface="Times New Roman" pitchFamily="18" charset="0"/>
            </a:endParaRPr>
          </a:p>
        </p:txBody>
      </p:sp>
      <p:sp>
        <p:nvSpPr>
          <p:cNvPr id="3" name="TextBox 2"/>
          <p:cNvSpPr txBox="1"/>
          <p:nvPr/>
        </p:nvSpPr>
        <p:spPr>
          <a:xfrm>
            <a:off x="5592728" y="1142832"/>
            <a:ext cx="3474413" cy="369332"/>
          </a:xfrm>
          <a:prstGeom prst="rect">
            <a:avLst/>
          </a:prstGeom>
          <a:noFill/>
        </p:spPr>
        <p:txBody>
          <a:bodyPr wrap="none" rtlCol="0">
            <a:spAutoFit/>
          </a:bodyPr>
          <a:lstStyle/>
          <a:p>
            <a:r>
              <a:rPr lang="kk-KZ" b="1" i="1" dirty="0" smtClean="0">
                <a:solidFill>
                  <a:srgbClr val="00B0F0"/>
                </a:solidFill>
                <a:latin typeface="Times New Roman" pitchFamily="18" charset="0"/>
                <a:cs typeface="Times New Roman" pitchFamily="18" charset="0"/>
              </a:rPr>
              <a:t>Ұлылықтың бастауы ұстазда...</a:t>
            </a:r>
            <a:endParaRPr lang="ru-RU" b="1" i="1" dirty="0">
              <a:solidFill>
                <a:srgbClr val="00B0F0"/>
              </a:solidFill>
              <a:latin typeface="Times New Roman" pitchFamily="18" charset="0"/>
              <a:cs typeface="Times New Roman" pitchFamily="18" charset="0"/>
            </a:endParaRPr>
          </a:p>
        </p:txBody>
      </p:sp>
      <p:sp>
        <p:nvSpPr>
          <p:cNvPr id="4" name="TextBox 3"/>
          <p:cNvSpPr txBox="1"/>
          <p:nvPr/>
        </p:nvSpPr>
        <p:spPr>
          <a:xfrm>
            <a:off x="51406" y="41368"/>
            <a:ext cx="3185616" cy="33855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itchFamily="2" charset="2"/>
              <a:buChar char="q"/>
            </a:pPr>
            <a:r>
              <a:rPr lang="kk-KZ" sz="1600" dirty="0" smtClean="0">
                <a:solidFill>
                  <a:srgbClr val="FF0000"/>
                </a:solidFill>
                <a:latin typeface="Times New Roman" pitchFamily="18" charset="0"/>
                <a:cs typeface="Times New Roman" pitchFamily="18" charset="0"/>
              </a:rPr>
              <a:t>БІЗДІҢ ҚАБЫРҒА ГАЗЕТІМІЗ</a:t>
            </a:r>
            <a:endParaRPr lang="ru-RU" sz="1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326801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419" y="4962624"/>
            <a:ext cx="1998391" cy="1721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6211" y="2673423"/>
            <a:ext cx="2777197" cy="1673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4962624"/>
            <a:ext cx="2016224" cy="172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3056" y="2673424"/>
            <a:ext cx="2664296" cy="1710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951" y="2636912"/>
            <a:ext cx="2592288" cy="175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607" y="585343"/>
            <a:ext cx="3066745" cy="176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512" y="4962622"/>
            <a:ext cx="2232248" cy="1721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9552" y="188640"/>
            <a:ext cx="1653338"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itchFamily="2" charset="2"/>
              <a:buChar char="q"/>
            </a:pPr>
            <a:r>
              <a:rPr lang="ru-RU" sz="1400" dirty="0" smtClean="0">
                <a:solidFill>
                  <a:srgbClr val="FF0000"/>
                </a:solidFill>
                <a:latin typeface="Times New Roman" pitchFamily="18" charset="0"/>
                <a:cs typeface="Times New Roman" pitchFamily="18" charset="0"/>
              </a:rPr>
              <a:t>БИБЛИОТЕКА</a:t>
            </a:r>
            <a:endParaRPr lang="ru-RU" sz="1400" dirty="0">
              <a:solidFill>
                <a:srgbClr val="FF0000"/>
              </a:solidFill>
              <a:latin typeface="Times New Roman" pitchFamily="18" charset="0"/>
              <a:cs typeface="Times New Roman" pitchFamily="18" charset="0"/>
            </a:endParaRPr>
          </a:p>
        </p:txBody>
      </p:sp>
      <p:sp>
        <p:nvSpPr>
          <p:cNvPr id="3" name="Прямоугольник 2"/>
          <p:cNvSpPr/>
          <p:nvPr/>
        </p:nvSpPr>
        <p:spPr>
          <a:xfrm>
            <a:off x="5174940" y="340212"/>
            <a:ext cx="3888432" cy="73866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ru-RU" sz="1400" dirty="0">
                <a:solidFill>
                  <a:srgbClr val="FF0000"/>
                </a:solidFill>
                <a:latin typeface="Times New Roman" pitchFamily="18" charset="0"/>
                <a:cs typeface="Times New Roman" pitchFamily="18" charset="0"/>
              </a:rPr>
              <a:t>«Библиотека  вечна, безгранична и бесконечна!»</a:t>
            </a:r>
          </a:p>
          <a:p>
            <a:pPr algn="ctr"/>
            <a:r>
              <a:rPr lang="ru-RU" sz="1400" dirty="0" err="1">
                <a:solidFill>
                  <a:srgbClr val="FF0000"/>
                </a:solidFill>
                <a:latin typeface="Times New Roman" pitchFamily="18" charset="0"/>
                <a:cs typeface="Times New Roman" pitchFamily="18" charset="0"/>
              </a:rPr>
              <a:t>библиомарафон</a:t>
            </a:r>
            <a:r>
              <a:rPr lang="ru-RU" sz="1400" dirty="0">
                <a:solidFill>
                  <a:srgbClr val="FF0000"/>
                </a:solidFill>
                <a:latin typeface="Times New Roman" pitchFamily="18" charset="0"/>
                <a:cs typeface="Times New Roman" pitchFamily="18" charset="0"/>
              </a:rPr>
              <a:t>  </a:t>
            </a:r>
            <a:r>
              <a:rPr lang="ru-RU" sz="1400" dirty="0" err="1">
                <a:solidFill>
                  <a:srgbClr val="FF0000"/>
                </a:solidFill>
                <a:latin typeface="Times New Roman" pitchFamily="18" charset="0"/>
                <a:cs typeface="Times New Roman" pitchFamily="18" charset="0"/>
              </a:rPr>
              <a:t>стендгазет</a:t>
            </a:r>
            <a:endParaRPr lang="ru-RU" sz="1400" dirty="0">
              <a:solidFill>
                <a:srgbClr val="FF0000"/>
              </a:solidFill>
              <a:latin typeface="Times New Roman" pitchFamily="18" charset="0"/>
              <a:cs typeface="Times New Roman" pitchFamily="18" charset="0"/>
            </a:endParaRPr>
          </a:p>
          <a:p>
            <a:pPr algn="ctr"/>
            <a:r>
              <a:rPr lang="ru-RU" sz="1400" dirty="0">
                <a:solidFill>
                  <a:srgbClr val="FF0000"/>
                </a:solidFill>
                <a:latin typeface="Times New Roman" pitchFamily="18" charset="0"/>
                <a:cs typeface="Times New Roman" pitchFamily="18" charset="0"/>
              </a:rPr>
              <a:t>среди студентов 1- </a:t>
            </a:r>
            <a:r>
              <a:rPr lang="ru-RU" sz="1400" dirty="0" err="1">
                <a:solidFill>
                  <a:srgbClr val="FF0000"/>
                </a:solidFill>
                <a:latin typeface="Times New Roman" pitchFamily="18" charset="0"/>
                <a:cs typeface="Times New Roman" pitchFamily="18" charset="0"/>
              </a:rPr>
              <a:t>го</a:t>
            </a:r>
            <a:r>
              <a:rPr lang="ru-RU" sz="1400" dirty="0">
                <a:solidFill>
                  <a:srgbClr val="FF0000"/>
                </a:solidFill>
                <a:latin typeface="Times New Roman" pitchFamily="18" charset="0"/>
                <a:cs typeface="Times New Roman" pitchFamily="18" charset="0"/>
              </a:rPr>
              <a:t> курса</a:t>
            </a:r>
          </a:p>
        </p:txBody>
      </p:sp>
      <p:sp>
        <p:nvSpPr>
          <p:cNvPr id="5" name="Прямоугольник 4"/>
          <p:cNvSpPr/>
          <p:nvPr/>
        </p:nvSpPr>
        <p:spPr>
          <a:xfrm>
            <a:off x="5796136" y="1426637"/>
            <a:ext cx="2862064" cy="646331"/>
          </a:xfrm>
          <a:prstGeom prst="rect">
            <a:avLst/>
          </a:prstGeom>
        </p:spPr>
        <p:txBody>
          <a:bodyPr wrap="square">
            <a:spAutoFit/>
          </a:bodyPr>
          <a:lstStyle/>
          <a:p>
            <a:r>
              <a:rPr lang="ru-RU" sz="1200" dirty="0" smtClean="0">
                <a:solidFill>
                  <a:srgbClr val="00B0F0"/>
                </a:solidFill>
                <a:latin typeface="Times New Roman" pitchFamily="18" charset="0"/>
                <a:cs typeface="Times New Roman" pitchFamily="18" charset="0"/>
              </a:rPr>
              <a:t>Нет </a:t>
            </a:r>
            <a:r>
              <a:rPr lang="ru-RU" sz="1200" dirty="0">
                <a:solidFill>
                  <a:srgbClr val="00B0F0"/>
                </a:solidFill>
                <a:latin typeface="Times New Roman" pitchFamily="18" charset="0"/>
                <a:cs typeface="Times New Roman" pitchFamily="18" charset="0"/>
              </a:rPr>
              <a:t>лучше Фрегата – чем Книга, </a:t>
            </a:r>
          </a:p>
          <a:p>
            <a:r>
              <a:rPr lang="ru-RU" sz="1200" dirty="0">
                <a:solidFill>
                  <a:srgbClr val="00B0F0"/>
                </a:solidFill>
                <a:latin typeface="Times New Roman" pitchFamily="18" charset="0"/>
                <a:cs typeface="Times New Roman" pitchFamily="18" charset="0"/>
              </a:rPr>
              <a:t>          Домчит до любых берегов</a:t>
            </a:r>
          </a:p>
          <a:p>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Дикинсон</a:t>
            </a:r>
            <a:endParaRPr lang="ru-RU" sz="1200" dirty="0">
              <a:solidFill>
                <a:srgbClr val="00B0F0"/>
              </a:solidFill>
              <a:latin typeface="Times New Roman" pitchFamily="18" charset="0"/>
              <a:cs typeface="Times New Roman" pitchFamily="18" charset="0"/>
            </a:endParaRPr>
          </a:p>
        </p:txBody>
      </p:sp>
      <p:pic>
        <p:nvPicPr>
          <p:cNvPr id="4" name="Picture 2" descr="C:\Users\User\Pictures\2018-10-26 1\1 001.jpg"/>
          <p:cNvPicPr>
            <a:picLocks noChangeAspect="1" noChangeArrowheads="1"/>
          </p:cNvPicPr>
          <p:nvPr/>
        </p:nvPicPr>
        <p:blipFill rotWithShape="1">
          <a:blip r:embed="rId9">
            <a:extLst>
              <a:ext uri="{28A0092B-C50C-407E-A947-70E740481C1C}">
                <a14:useLocalDpi xmlns:a14="http://schemas.microsoft.com/office/drawing/2010/main" val="0"/>
              </a:ext>
            </a:extLst>
          </a:blip>
          <a:srcRect l="3758" t="3669" r="14402" b="6991"/>
          <a:stretch/>
        </p:blipFill>
        <p:spPr bwMode="auto">
          <a:xfrm rot="16200000">
            <a:off x="7069048" y="4769832"/>
            <a:ext cx="1721152" cy="21067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57819" y="2329135"/>
            <a:ext cx="988989" cy="307777"/>
          </a:xfrm>
          <a:prstGeom prst="rect">
            <a:avLst/>
          </a:prstGeom>
          <a:noFill/>
        </p:spPr>
        <p:txBody>
          <a:bodyPr wrap="none" rtlCol="0">
            <a:spAutoFit/>
          </a:bodyPr>
          <a:lstStyle/>
          <a:p>
            <a:r>
              <a:rPr lang="ru-RU" sz="1400" dirty="0" smtClean="0">
                <a:solidFill>
                  <a:srgbClr val="00B0F0"/>
                </a:solidFill>
              </a:rPr>
              <a:t>1- е  место</a:t>
            </a:r>
            <a:endParaRPr lang="ru-RU" sz="1400" dirty="0">
              <a:solidFill>
                <a:srgbClr val="00B0F0"/>
              </a:solidFill>
            </a:endParaRPr>
          </a:p>
        </p:txBody>
      </p:sp>
      <p:sp>
        <p:nvSpPr>
          <p:cNvPr id="7" name="TextBox 6"/>
          <p:cNvSpPr txBox="1"/>
          <p:nvPr/>
        </p:nvSpPr>
        <p:spPr>
          <a:xfrm>
            <a:off x="4110353" y="4388837"/>
            <a:ext cx="948914" cy="307777"/>
          </a:xfrm>
          <a:prstGeom prst="rect">
            <a:avLst/>
          </a:prstGeom>
          <a:noFill/>
        </p:spPr>
        <p:txBody>
          <a:bodyPr wrap="none" rtlCol="0">
            <a:spAutoFit/>
          </a:bodyPr>
          <a:lstStyle/>
          <a:p>
            <a:r>
              <a:rPr lang="ru-RU" sz="1400" dirty="0" smtClean="0">
                <a:solidFill>
                  <a:srgbClr val="00B0F0"/>
                </a:solidFill>
              </a:rPr>
              <a:t>2- е место</a:t>
            </a:r>
            <a:endParaRPr lang="ru-RU" sz="1400" dirty="0">
              <a:solidFill>
                <a:srgbClr val="00B0F0"/>
              </a:solidFill>
            </a:endParaRPr>
          </a:p>
        </p:txBody>
      </p:sp>
      <p:sp>
        <p:nvSpPr>
          <p:cNvPr id="8" name="TextBox 7"/>
          <p:cNvSpPr txBox="1"/>
          <p:nvPr/>
        </p:nvSpPr>
        <p:spPr>
          <a:xfrm>
            <a:off x="1043608" y="4419900"/>
            <a:ext cx="908839" cy="307777"/>
          </a:xfrm>
          <a:prstGeom prst="rect">
            <a:avLst/>
          </a:prstGeom>
          <a:noFill/>
        </p:spPr>
        <p:txBody>
          <a:bodyPr wrap="none" rtlCol="0">
            <a:spAutoFit/>
          </a:bodyPr>
          <a:lstStyle/>
          <a:p>
            <a:r>
              <a:rPr lang="ru-RU" sz="1400" dirty="0" smtClean="0">
                <a:solidFill>
                  <a:srgbClr val="00B0F0"/>
                </a:solidFill>
              </a:rPr>
              <a:t>2-е место</a:t>
            </a:r>
            <a:endParaRPr lang="ru-RU" sz="1400" dirty="0">
              <a:solidFill>
                <a:srgbClr val="00B0F0"/>
              </a:solidFill>
            </a:endParaRPr>
          </a:p>
        </p:txBody>
      </p:sp>
      <p:sp>
        <p:nvSpPr>
          <p:cNvPr id="9" name="TextBox 8"/>
          <p:cNvSpPr txBox="1"/>
          <p:nvPr/>
        </p:nvSpPr>
        <p:spPr>
          <a:xfrm>
            <a:off x="7020785" y="4419900"/>
            <a:ext cx="908839" cy="307777"/>
          </a:xfrm>
          <a:prstGeom prst="rect">
            <a:avLst/>
          </a:prstGeom>
          <a:noFill/>
        </p:spPr>
        <p:txBody>
          <a:bodyPr wrap="none" rtlCol="0">
            <a:spAutoFit/>
          </a:bodyPr>
          <a:lstStyle/>
          <a:p>
            <a:r>
              <a:rPr lang="ru-RU" sz="1400" dirty="0" smtClean="0">
                <a:solidFill>
                  <a:srgbClr val="00B0F0"/>
                </a:solidFill>
                <a:latin typeface="Times New Roman" pitchFamily="18" charset="0"/>
                <a:cs typeface="Times New Roman" pitchFamily="18" charset="0"/>
              </a:rPr>
              <a:t>3-е место</a:t>
            </a:r>
            <a:endParaRPr lang="ru-RU" sz="1400"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6962120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789241" y="2968098"/>
            <a:ext cx="3354759" cy="2151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3"/>
          <p:cNvSpPr>
            <a:spLocks noGrp="1"/>
          </p:cNvSpPr>
          <p:nvPr>
            <p:ph type="title"/>
          </p:nvPr>
        </p:nvSpPr>
        <p:spPr>
          <a:xfrm>
            <a:off x="611560" y="5388073"/>
            <a:ext cx="2952328" cy="1185472"/>
          </a:xfrm>
        </p:spPr>
        <p:style>
          <a:lnRef idx="1">
            <a:schemeClr val="accent3"/>
          </a:lnRef>
          <a:fillRef idx="2">
            <a:schemeClr val="accent3"/>
          </a:fillRef>
          <a:effectRef idx="1">
            <a:schemeClr val="accent3"/>
          </a:effectRef>
          <a:fontRef idx="minor">
            <a:schemeClr val="dk1"/>
          </a:fontRef>
        </p:style>
        <p:txBody>
          <a:bodyPr>
            <a:noAutofit/>
          </a:bodyPr>
          <a:lstStyle/>
          <a:p>
            <a:pPr algn="l"/>
            <a:r>
              <a:rPr lang="kk-KZ" sz="1400" dirty="0" smtClean="0">
                <a:latin typeface="Times New Roman" pitchFamily="18" charset="0"/>
                <a:cs typeface="Times New Roman" pitchFamily="18" charset="0"/>
              </a:rPr>
              <a:t>            Директор-бас редактор</a:t>
            </a:r>
            <a:br>
              <a:rPr lang="kk-KZ" sz="1400" dirty="0" smtClean="0">
                <a:latin typeface="Times New Roman" pitchFamily="18" charset="0"/>
                <a:cs typeface="Times New Roman" pitchFamily="18" charset="0"/>
              </a:rPr>
            </a:br>
            <a:r>
              <a:rPr lang="kk-KZ" sz="1400" dirty="0">
                <a:latin typeface="Times New Roman" pitchFamily="18" charset="0"/>
                <a:cs typeface="Times New Roman" pitchFamily="18" charset="0"/>
              </a:rPr>
              <a:t> </a:t>
            </a:r>
            <a:r>
              <a:rPr lang="kk-KZ" sz="1400" dirty="0" smtClean="0">
                <a:latin typeface="Times New Roman" pitchFamily="18" charset="0"/>
                <a:cs typeface="Times New Roman" pitchFamily="18" charset="0"/>
              </a:rPr>
              <a:t>                   Алтаев Б.Б.</a:t>
            </a:r>
            <a:br>
              <a:rPr lang="kk-KZ" sz="1400" dirty="0" smtClean="0">
                <a:latin typeface="Times New Roman" pitchFamily="18" charset="0"/>
                <a:cs typeface="Times New Roman" pitchFamily="18" charset="0"/>
              </a:rPr>
            </a:br>
            <a:r>
              <a:rPr lang="kk-KZ" sz="1200" dirty="0" smtClean="0">
                <a:latin typeface="Times New Roman" pitchFamily="18" charset="0"/>
                <a:cs typeface="Times New Roman" pitchFamily="18" charset="0"/>
              </a:rPr>
              <a:t>Мекен     жайымыз:</a:t>
            </a:r>
            <a:br>
              <a:rPr lang="kk-KZ" sz="1200" dirty="0" smtClean="0">
                <a:latin typeface="Times New Roman" pitchFamily="18" charset="0"/>
                <a:cs typeface="Times New Roman" pitchFamily="18" charset="0"/>
              </a:rPr>
            </a:br>
            <a:r>
              <a:rPr lang="kk-KZ" sz="1200" dirty="0" smtClean="0">
                <a:latin typeface="Times New Roman" pitchFamily="18" charset="0"/>
                <a:cs typeface="Times New Roman" pitchFamily="18" charset="0"/>
              </a:rPr>
              <a:t>040600. Ұзынағаш.</a:t>
            </a:r>
            <a:br>
              <a:rPr lang="kk-KZ" sz="1200" dirty="0" smtClean="0">
                <a:latin typeface="Times New Roman" pitchFamily="18" charset="0"/>
                <a:cs typeface="Times New Roman" pitchFamily="18" charset="0"/>
              </a:rPr>
            </a:br>
            <a:r>
              <a:rPr lang="kk-KZ" sz="1200" dirty="0" smtClean="0">
                <a:latin typeface="Times New Roman" pitchFamily="18" charset="0"/>
                <a:cs typeface="Times New Roman" pitchFamily="18" charset="0"/>
              </a:rPr>
              <a:t>Сарыбай би 71</a:t>
            </a:r>
            <a:endParaRPr lang="ru-RU" sz="1200" dirty="0">
              <a:latin typeface="Times New Roman" pitchFamily="18" charset="0"/>
              <a:cs typeface="Times New Roman" pitchFamily="18" charset="0"/>
            </a:endParaRPr>
          </a:p>
        </p:txBody>
      </p:sp>
      <p:sp>
        <p:nvSpPr>
          <p:cNvPr id="5" name="TextBox 4"/>
          <p:cNvSpPr txBox="1"/>
          <p:nvPr/>
        </p:nvSpPr>
        <p:spPr>
          <a:xfrm>
            <a:off x="4572000" y="5373216"/>
            <a:ext cx="4464496"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kk-KZ" sz="1200" dirty="0" smtClean="0">
                <a:latin typeface="Times New Roman" pitchFamily="18" charset="0"/>
                <a:cs typeface="Times New Roman" pitchFamily="18" charset="0"/>
              </a:rPr>
              <a:t>Бас редактордың орынбасары:</a:t>
            </a:r>
          </a:p>
          <a:p>
            <a:pPr algn="ctr"/>
            <a:r>
              <a:rPr lang="kk-KZ" sz="1200" dirty="0" smtClean="0">
                <a:latin typeface="Times New Roman" pitchFamily="18" charset="0"/>
                <a:cs typeface="Times New Roman" pitchFamily="18" charset="0"/>
              </a:rPr>
              <a:t>Намазбаева А.Ж</a:t>
            </a:r>
            <a:endParaRPr lang="ru-RU" sz="1200" dirty="0" smtClean="0">
              <a:latin typeface="Times New Roman" pitchFamily="18" charset="0"/>
              <a:cs typeface="Times New Roman" pitchFamily="18" charset="0"/>
            </a:endParaRPr>
          </a:p>
          <a:p>
            <a:pPr algn="ctr"/>
            <a:r>
              <a:rPr lang="ru-RU" sz="1200" dirty="0" err="1" smtClean="0">
                <a:latin typeface="Times New Roman" pitchFamily="18" charset="0"/>
                <a:cs typeface="Times New Roman" pitchFamily="18" charset="0"/>
              </a:rPr>
              <a:t>Менш</a:t>
            </a:r>
            <a:r>
              <a:rPr lang="kk-KZ" sz="1200" dirty="0" smtClean="0">
                <a:latin typeface="Times New Roman" pitchFamily="18" charset="0"/>
                <a:cs typeface="Times New Roman" pitchFamily="18" charset="0"/>
              </a:rPr>
              <a:t>ікті тілшілер:</a:t>
            </a:r>
          </a:p>
          <a:p>
            <a:pPr algn="ctr"/>
            <a:r>
              <a:rPr lang="ru-RU" sz="1200" dirty="0" err="1" smtClean="0">
                <a:latin typeface="Times New Roman" pitchFamily="18" charset="0"/>
                <a:cs typeface="Times New Roman" pitchFamily="18" charset="0"/>
              </a:rPr>
              <a:t>Игілік</a:t>
            </a:r>
            <a:r>
              <a:rPr lang="ru-RU" sz="1200" dirty="0" smtClean="0">
                <a:latin typeface="Times New Roman" pitchFamily="18" charset="0"/>
                <a:cs typeface="Times New Roman" pitchFamily="18" charset="0"/>
              </a:rPr>
              <a:t> А, </a:t>
            </a:r>
            <a:r>
              <a:rPr lang="ru-RU" sz="1200" dirty="0" err="1" smtClean="0">
                <a:latin typeface="Times New Roman" pitchFamily="18" charset="0"/>
                <a:cs typeface="Times New Roman" pitchFamily="18" charset="0"/>
              </a:rPr>
              <a:t>Жакенова</a:t>
            </a:r>
            <a:r>
              <a:rPr lang="ru-RU" sz="1200" dirty="0" smtClean="0">
                <a:latin typeface="Times New Roman" pitchFamily="18" charset="0"/>
                <a:cs typeface="Times New Roman" pitchFamily="18" charset="0"/>
              </a:rPr>
              <a:t> Ж.З. </a:t>
            </a:r>
          </a:p>
          <a:p>
            <a:pPr algn="ctr"/>
            <a:r>
              <a:rPr lang="ru-RU" sz="1200" dirty="0" err="1" smtClean="0">
                <a:latin typeface="Times New Roman" pitchFamily="18" charset="0"/>
                <a:cs typeface="Times New Roman" pitchFamily="18" charset="0"/>
              </a:rPr>
              <a:t>Жубатов</a:t>
            </a:r>
            <a:r>
              <a:rPr lang="ru-RU" sz="1200" dirty="0" smtClean="0">
                <a:latin typeface="Times New Roman" pitchFamily="18" charset="0"/>
                <a:cs typeface="Times New Roman" pitchFamily="18" charset="0"/>
              </a:rPr>
              <a:t> Е, </a:t>
            </a:r>
            <a:r>
              <a:rPr lang="ru-RU" sz="1200" dirty="0" err="1" smtClean="0">
                <a:latin typeface="Times New Roman" pitchFamily="18" charset="0"/>
                <a:cs typeface="Times New Roman" pitchFamily="18" charset="0"/>
              </a:rPr>
              <a:t>Жумарстанов</a:t>
            </a:r>
            <a:r>
              <a:rPr lang="ru-RU" sz="1200" dirty="0" smtClean="0">
                <a:latin typeface="Times New Roman" pitchFamily="18" charset="0"/>
                <a:cs typeface="Times New Roman" pitchFamily="18" charset="0"/>
              </a:rPr>
              <a:t> А</a:t>
            </a:r>
          </a:p>
          <a:p>
            <a:pPr marL="171450" indent="-171450">
              <a:buFont typeface="Wingdings" pitchFamily="2" charset="2"/>
              <a:buChar char="q"/>
            </a:pPr>
            <a:r>
              <a:rPr lang="ru-RU" sz="1200" i="1" dirty="0" err="1" smtClean="0">
                <a:latin typeface="Times New Roman" pitchFamily="18" charset="0"/>
                <a:cs typeface="Times New Roman" pitchFamily="18" charset="0"/>
              </a:rPr>
              <a:t>Газетт</a:t>
            </a:r>
            <a:r>
              <a:rPr lang="kk-KZ" sz="1200" i="1" dirty="0" smtClean="0">
                <a:latin typeface="Times New Roman" pitchFamily="18" charset="0"/>
                <a:cs typeface="Times New Roman" pitchFamily="18" charset="0"/>
              </a:rPr>
              <a:t>ің электрондық нұсқасымен колледждің </a:t>
            </a:r>
          </a:p>
          <a:p>
            <a:r>
              <a:rPr lang="kk-KZ" sz="1200" i="1" dirty="0" smtClean="0">
                <a:latin typeface="Times New Roman" pitchFamily="18" charset="0"/>
                <a:cs typeface="Times New Roman" pitchFamily="18" charset="0"/>
              </a:rPr>
              <a:t>сайтынан таныса аласыздар</a:t>
            </a:r>
            <a:endParaRPr lang="ru-RU" sz="1200" i="1" dirty="0">
              <a:latin typeface="Times New Roman" pitchFamily="18" charset="0"/>
              <a:cs typeface="Times New Roman" pitchFamily="18" charset="0"/>
            </a:endParaRPr>
          </a:p>
        </p:txBody>
      </p:sp>
      <p:sp>
        <p:nvSpPr>
          <p:cNvPr id="2" name="Прямоугольник 1"/>
          <p:cNvSpPr/>
          <p:nvPr/>
        </p:nvSpPr>
        <p:spPr>
          <a:xfrm>
            <a:off x="3563888" y="332657"/>
            <a:ext cx="4752528" cy="246221"/>
          </a:xfrm>
          <a:prstGeom prst="rect">
            <a:avLst/>
          </a:prstGeom>
        </p:spPr>
        <p:txBody>
          <a:bodyPr wrap="square" numCol="2">
            <a:spAutoFit/>
          </a:bodyPr>
          <a:lstStyle/>
          <a:p>
            <a:r>
              <a:rPr lang="ru-RU" sz="1000" dirty="0">
                <a:latin typeface="Times New Roman" pitchFamily="18" charset="0"/>
                <a:cs typeface="Times New Roman" pitchFamily="18" charset="0"/>
              </a:rPr>
              <a:t> </a:t>
            </a:r>
          </a:p>
        </p:txBody>
      </p:sp>
      <p:pic>
        <p:nvPicPr>
          <p:cNvPr id="2052"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17678" t="20001" r="19822" b="12800"/>
          <a:stretch/>
        </p:blipFill>
        <p:spPr bwMode="auto">
          <a:xfrm>
            <a:off x="3771158" y="92452"/>
            <a:ext cx="2193854" cy="1320324"/>
          </a:xfrm>
          <a:prstGeom prst="rect">
            <a:avLst/>
          </a:prstGeom>
          <a:noFill/>
          <a:ln w="1905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User\Desktop\газет\OUUN725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0606" y="1773576"/>
            <a:ext cx="1679569" cy="21594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TextBox 2"/>
          <p:cNvSpPr txBox="1"/>
          <p:nvPr/>
        </p:nvSpPr>
        <p:spPr>
          <a:xfrm>
            <a:off x="4108125" y="4293096"/>
            <a:ext cx="1858394" cy="584775"/>
          </a:xfrm>
          <a:prstGeom prst="rect">
            <a:avLst/>
          </a:prstGeom>
          <a:noFill/>
        </p:spPr>
        <p:txBody>
          <a:bodyPr wrap="none" rtlCol="0">
            <a:spAutoFit/>
          </a:bodyPr>
          <a:lstStyle/>
          <a:p>
            <a:pPr algn="ctr"/>
            <a:r>
              <a:rPr lang="kk-KZ" sz="1600" dirty="0" smtClean="0">
                <a:solidFill>
                  <a:srgbClr val="00B0F0"/>
                </a:solidFill>
                <a:latin typeface="Times New Roman" pitchFamily="18" charset="0"/>
                <a:cs typeface="Times New Roman" pitchFamily="18" charset="0"/>
              </a:rPr>
              <a:t>Қаймолда Тамирис</a:t>
            </a:r>
          </a:p>
          <a:p>
            <a:pPr algn="ctr"/>
            <a:r>
              <a:rPr lang="kk-KZ" sz="1600" dirty="0" smtClean="0">
                <a:solidFill>
                  <a:srgbClr val="00B0F0"/>
                </a:solidFill>
                <a:latin typeface="Times New Roman" pitchFamily="18" charset="0"/>
                <a:cs typeface="Times New Roman" pitchFamily="18" charset="0"/>
              </a:rPr>
              <a:t>41 топ, 2-курс</a:t>
            </a:r>
            <a:endParaRPr lang="ru-RU" sz="1600" dirty="0">
              <a:solidFill>
                <a:srgbClr val="00B0F0"/>
              </a:solidFill>
              <a:latin typeface="Times New Roman" pitchFamily="18" charset="0"/>
              <a:cs typeface="Times New Roman" pitchFamily="18" charset="0"/>
            </a:endParaRPr>
          </a:p>
        </p:txBody>
      </p:sp>
      <p:sp>
        <p:nvSpPr>
          <p:cNvPr id="6" name="TextBox 5"/>
          <p:cNvSpPr txBox="1"/>
          <p:nvPr/>
        </p:nvSpPr>
        <p:spPr>
          <a:xfrm>
            <a:off x="6228184" y="475597"/>
            <a:ext cx="1986826" cy="3416320"/>
          </a:xfrm>
          <a:prstGeom prst="rect">
            <a:avLst/>
          </a:prstGeom>
          <a:noFill/>
        </p:spPr>
        <p:txBody>
          <a:bodyPr wrap="none" rtlCol="0">
            <a:spAutoFit/>
          </a:bodyPr>
          <a:lstStyle/>
          <a:p>
            <a:pPr algn="ctr"/>
            <a:r>
              <a:rPr lang="kk-KZ" sz="1200" b="1" dirty="0" smtClean="0">
                <a:solidFill>
                  <a:srgbClr val="00B0F0"/>
                </a:solidFill>
                <a:latin typeface="Times New Roman" pitchFamily="18" charset="0"/>
                <a:cs typeface="Times New Roman" pitchFamily="18" charset="0"/>
              </a:rPr>
              <a:t>Көкек  ана</a:t>
            </a:r>
          </a:p>
          <a:p>
            <a:r>
              <a:rPr lang="kk-KZ" sz="1200" dirty="0" smtClean="0">
                <a:solidFill>
                  <a:srgbClr val="00B0F0"/>
                </a:solidFill>
                <a:latin typeface="Times New Roman" pitchFamily="18" charset="0"/>
                <a:cs typeface="Times New Roman" pitchFamily="18" charset="0"/>
              </a:rPr>
              <a:t>Көкек, көкек, көкектен</a:t>
            </a:r>
          </a:p>
          <a:p>
            <a:r>
              <a:rPr lang="kk-KZ" sz="1200" dirty="0" smtClean="0">
                <a:solidFill>
                  <a:srgbClr val="00B0F0"/>
                </a:solidFill>
                <a:latin typeface="Times New Roman" pitchFamily="18" charset="0"/>
                <a:cs typeface="Times New Roman" pitchFamily="18" charset="0"/>
              </a:rPr>
              <a:t>Тастап кеттің баланы.</a:t>
            </a:r>
          </a:p>
          <a:p>
            <a:r>
              <a:rPr lang="kk-KZ" sz="1200" dirty="0" smtClean="0">
                <a:solidFill>
                  <a:srgbClr val="00B0F0"/>
                </a:solidFill>
                <a:latin typeface="Times New Roman" pitchFamily="18" charset="0"/>
                <a:cs typeface="Times New Roman" pitchFamily="18" charset="0"/>
              </a:rPr>
              <a:t>Айналайын жас ана,</a:t>
            </a:r>
          </a:p>
          <a:p>
            <a:r>
              <a:rPr lang="kk-KZ" sz="1200" dirty="0" smtClean="0">
                <a:solidFill>
                  <a:srgbClr val="00B0F0"/>
                </a:solidFill>
                <a:latin typeface="Times New Roman" pitchFamily="18" charset="0"/>
                <a:cs typeface="Times New Roman" pitchFamily="18" charset="0"/>
              </a:rPr>
              <a:t>Көкек деген құс ғана.</a:t>
            </a:r>
          </a:p>
          <a:p>
            <a:r>
              <a:rPr lang="kk-KZ" sz="1200" dirty="0" smtClean="0">
                <a:solidFill>
                  <a:srgbClr val="00B0F0"/>
                </a:solidFill>
                <a:latin typeface="Times New Roman" pitchFamily="18" charset="0"/>
                <a:cs typeface="Times New Roman" pitchFamily="18" charset="0"/>
              </a:rPr>
              <a:t>Жап-жас ғана баланы,</a:t>
            </a:r>
          </a:p>
          <a:p>
            <a:r>
              <a:rPr lang="kk-KZ" sz="1200" dirty="0" smtClean="0">
                <a:solidFill>
                  <a:srgbClr val="00B0F0"/>
                </a:solidFill>
                <a:latin typeface="Times New Roman" pitchFamily="18" charset="0"/>
                <a:cs typeface="Times New Roman" pitchFamily="18" charset="0"/>
              </a:rPr>
              <a:t>Тастап кеттің далада.</a:t>
            </a:r>
          </a:p>
          <a:p>
            <a:r>
              <a:rPr lang="kk-KZ" sz="1200" dirty="0" smtClean="0">
                <a:solidFill>
                  <a:srgbClr val="00B0F0"/>
                </a:solidFill>
                <a:latin typeface="Times New Roman" pitchFamily="18" charset="0"/>
                <a:cs typeface="Times New Roman" pitchFamily="18" charset="0"/>
              </a:rPr>
              <a:t>Аң екеш аңдай жүректі,</a:t>
            </a:r>
          </a:p>
          <a:p>
            <a:r>
              <a:rPr lang="kk-KZ" sz="1200" dirty="0" smtClean="0">
                <a:solidFill>
                  <a:srgbClr val="00B0F0"/>
                </a:solidFill>
                <a:latin typeface="Times New Roman" pitchFamily="18" charset="0"/>
                <a:cs typeface="Times New Roman" pitchFamily="18" charset="0"/>
              </a:rPr>
              <a:t>Болмадың ғой жас ана.</a:t>
            </a:r>
          </a:p>
          <a:p>
            <a:r>
              <a:rPr lang="kk-KZ" sz="1200" dirty="0" smtClean="0">
                <a:solidFill>
                  <a:srgbClr val="00B0F0"/>
                </a:solidFill>
                <a:latin typeface="Times New Roman" pitchFamily="18" charset="0"/>
                <a:cs typeface="Times New Roman" pitchFamily="18" charset="0"/>
              </a:rPr>
              <a:t>Ана деген ұлы атқа,</a:t>
            </a:r>
          </a:p>
          <a:p>
            <a:r>
              <a:rPr lang="kk-KZ" sz="1200" dirty="0" smtClean="0">
                <a:solidFill>
                  <a:srgbClr val="00B0F0"/>
                </a:solidFill>
                <a:latin typeface="Times New Roman" pitchFamily="18" charset="0"/>
                <a:cs typeface="Times New Roman" pitchFamily="18" charset="0"/>
              </a:rPr>
              <a:t>Дақ келтірдің жас ана.</a:t>
            </a:r>
          </a:p>
          <a:p>
            <a:r>
              <a:rPr lang="kk-KZ" sz="1200" dirty="0" smtClean="0">
                <a:solidFill>
                  <a:srgbClr val="00B0F0"/>
                </a:solidFill>
                <a:latin typeface="Times New Roman" pitchFamily="18" charset="0"/>
                <a:cs typeface="Times New Roman" pitchFamily="18" charset="0"/>
              </a:rPr>
              <a:t>Ана деген есімді,</a:t>
            </a:r>
          </a:p>
          <a:p>
            <a:r>
              <a:rPr lang="kk-KZ" sz="1200" dirty="0" smtClean="0">
                <a:solidFill>
                  <a:srgbClr val="00B0F0"/>
                </a:solidFill>
                <a:latin typeface="Times New Roman" pitchFamily="18" charset="0"/>
                <a:cs typeface="Times New Roman" pitchFamily="18" charset="0"/>
              </a:rPr>
              <a:t>Сыйламадың сен ана.</a:t>
            </a:r>
          </a:p>
          <a:p>
            <a:r>
              <a:rPr lang="kk-KZ" sz="1200" dirty="0" smtClean="0">
                <a:solidFill>
                  <a:srgbClr val="00B0F0"/>
                </a:solidFill>
                <a:latin typeface="Times New Roman" pitchFamily="18" charset="0"/>
                <a:cs typeface="Times New Roman" pitchFamily="18" charset="0"/>
              </a:rPr>
              <a:t>Шырылдап жатыр шарана, </a:t>
            </a:r>
          </a:p>
          <a:p>
            <a:r>
              <a:rPr lang="kk-KZ" sz="1200" dirty="0" smtClean="0">
                <a:solidFill>
                  <a:srgbClr val="00B0F0"/>
                </a:solidFill>
                <a:latin typeface="Times New Roman" pitchFamily="18" charset="0"/>
                <a:cs typeface="Times New Roman" pitchFamily="18" charset="0"/>
              </a:rPr>
              <a:t>Сен тастап кеткен далаға</a:t>
            </a:r>
          </a:p>
          <a:p>
            <a:r>
              <a:rPr lang="kk-KZ" sz="1200" dirty="0" smtClean="0">
                <a:solidFill>
                  <a:srgbClr val="00B0F0"/>
                </a:solidFill>
                <a:latin typeface="Times New Roman" pitchFamily="18" charset="0"/>
                <a:cs typeface="Times New Roman" pitchFamily="18" charset="0"/>
              </a:rPr>
              <a:t>Анасын іздеп шарқ ұрып</a:t>
            </a:r>
          </a:p>
          <a:p>
            <a:r>
              <a:rPr lang="kk-KZ" sz="1200" dirty="0" smtClean="0">
                <a:solidFill>
                  <a:srgbClr val="00B0F0"/>
                </a:solidFill>
                <a:latin typeface="Times New Roman" pitchFamily="18" charset="0"/>
                <a:cs typeface="Times New Roman" pitchFamily="18" charset="0"/>
              </a:rPr>
              <a:t>Мұздап жатыр далада.</a:t>
            </a:r>
          </a:p>
          <a:p>
            <a:endParaRPr lang="ru-RU" sz="1200" dirty="0">
              <a:solidFill>
                <a:srgbClr val="00B0F0"/>
              </a:solidFill>
              <a:latin typeface="Times New Roman" pitchFamily="18" charset="0"/>
              <a:cs typeface="Times New Roman" pitchFamily="18" charset="0"/>
            </a:endParaRPr>
          </a:p>
        </p:txBody>
      </p:sp>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121678"/>
            <a:ext cx="1493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936" y="620688"/>
            <a:ext cx="2536825" cy="486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8941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Desktop\газет\IMG-20181018-WA008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291" t="13333" r="29097"/>
          <a:stretch/>
        </p:blipFill>
        <p:spPr bwMode="auto">
          <a:xfrm>
            <a:off x="467544" y="2333415"/>
            <a:ext cx="2448272" cy="318439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User\Desktop\газет\MJMW245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695" t="42316" b="10494"/>
          <a:stretch/>
        </p:blipFill>
        <p:spPr bwMode="auto">
          <a:xfrm>
            <a:off x="3491880" y="2996952"/>
            <a:ext cx="5458720" cy="33495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9552" y="330920"/>
            <a:ext cx="1216359"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itchFamily="2" charset="2"/>
              <a:buChar char="q"/>
            </a:pPr>
            <a:r>
              <a:rPr lang="kk-KZ" sz="1400" b="1" dirty="0" smtClean="0">
                <a:solidFill>
                  <a:srgbClr val="FF0000"/>
                </a:solidFill>
                <a:latin typeface="Times New Roman" pitchFamily="18" charset="0"/>
                <a:cs typeface="Times New Roman" pitchFamily="18" charset="0"/>
              </a:rPr>
              <a:t>ТАЛДАУ</a:t>
            </a:r>
            <a:endParaRPr lang="ru-RU" sz="1400" b="1" dirty="0">
              <a:solidFill>
                <a:srgbClr val="FF0000"/>
              </a:solidFill>
              <a:latin typeface="Times New Roman" pitchFamily="18" charset="0"/>
              <a:cs typeface="Times New Roman" pitchFamily="18" charset="0"/>
            </a:endParaRPr>
          </a:p>
        </p:txBody>
      </p:sp>
      <p:sp>
        <p:nvSpPr>
          <p:cNvPr id="4" name="TextBox 3"/>
          <p:cNvSpPr txBox="1"/>
          <p:nvPr/>
        </p:nvSpPr>
        <p:spPr>
          <a:xfrm>
            <a:off x="3800789" y="665368"/>
            <a:ext cx="4178067" cy="400110"/>
          </a:xfrm>
          <a:prstGeom prst="rect">
            <a:avLst/>
          </a:prstGeom>
          <a:noFill/>
        </p:spPr>
        <p:txBody>
          <a:bodyPr wrap="none" rtlCol="0">
            <a:spAutoFit/>
          </a:bodyPr>
          <a:lstStyle/>
          <a:p>
            <a:r>
              <a:rPr lang="ru-RU" sz="2000" b="1" dirty="0" err="1" smtClean="0">
                <a:solidFill>
                  <a:srgbClr val="FF0000"/>
                </a:solidFill>
                <a:latin typeface="Times New Roman" pitchFamily="18" charset="0"/>
                <a:cs typeface="Times New Roman" pitchFamily="18" charset="0"/>
              </a:rPr>
              <a:t>Жолдау</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зор</a:t>
            </a:r>
            <a:r>
              <a:rPr lang="kk-KZ" sz="2000" b="1" dirty="0">
                <a:solidFill>
                  <a:srgbClr val="FF0000"/>
                </a:solidFill>
                <a:latin typeface="Times New Roman" pitchFamily="18" charset="0"/>
                <a:cs typeface="Times New Roman" pitchFamily="18" charset="0"/>
              </a:rPr>
              <a:t> </a:t>
            </a:r>
            <a:r>
              <a:rPr lang="kk-KZ" sz="2000" b="1" dirty="0" smtClean="0">
                <a:solidFill>
                  <a:srgbClr val="FF0000"/>
                </a:solidFill>
                <a:latin typeface="Times New Roman" pitchFamily="18" charset="0"/>
                <a:cs typeface="Times New Roman" pitchFamily="18" charset="0"/>
              </a:rPr>
              <a:t>ықыласпен тыңдалды</a:t>
            </a:r>
            <a:endParaRPr lang="ru-RU" sz="2000" b="1" dirty="0">
              <a:solidFill>
                <a:srgbClr val="FF0000"/>
              </a:solidFill>
              <a:latin typeface="Times New Roman" pitchFamily="18" charset="0"/>
              <a:cs typeface="Times New Roman" pitchFamily="18" charset="0"/>
            </a:endParaRPr>
          </a:p>
        </p:txBody>
      </p:sp>
      <p:sp>
        <p:nvSpPr>
          <p:cNvPr id="5" name="TextBox 4"/>
          <p:cNvSpPr txBox="1"/>
          <p:nvPr/>
        </p:nvSpPr>
        <p:spPr>
          <a:xfrm>
            <a:off x="3153888" y="1065478"/>
            <a:ext cx="5796712" cy="1815882"/>
          </a:xfrm>
          <a:prstGeom prst="rect">
            <a:avLst/>
          </a:prstGeom>
          <a:noFill/>
        </p:spPr>
        <p:txBody>
          <a:bodyPr wrap="square" rtlCol="0">
            <a:spAutoFit/>
          </a:bodyPr>
          <a:lstStyle/>
          <a:p>
            <a:pPr algn="just"/>
            <a:r>
              <a:rPr lang="kk-KZ" sz="1400" dirty="0" smtClean="0">
                <a:latin typeface="Times New Roman" pitchFamily="18" charset="0"/>
                <a:cs typeface="Times New Roman" pitchFamily="18" charset="0"/>
              </a:rPr>
              <a:t>    </a:t>
            </a:r>
            <a:r>
              <a:rPr lang="kk-KZ" sz="1400" dirty="0" smtClean="0">
                <a:solidFill>
                  <a:srgbClr val="00B0F0"/>
                </a:solidFill>
                <a:latin typeface="Times New Roman" pitchFamily="18" charset="0"/>
                <a:cs typeface="Times New Roman" pitchFamily="18" charset="0"/>
              </a:rPr>
              <a:t>Елбасының әрбір игі бастамасы мен Жолдаулары – ел дамуының негізгі қозғаушы күші. Президенттің 2018 жылы 5 қазандағы Қазақстан халқына Жолдауын Жамбыл атындағы Узынағаш кәсіптік колледж ұжымы зор ықыласпен қабылдады. Бір ғана осы мақала аясында біздің білім ордамызда мыңдаған шаралар өтті және ол алдағы уақытта өз жалғасын таба бермек. Жолдау аясында баяндама оқығандар:</a:t>
            </a:r>
          </a:p>
          <a:p>
            <a:pPr algn="just"/>
            <a:r>
              <a:rPr lang="kk-KZ" sz="1400" dirty="0" smtClean="0">
                <a:solidFill>
                  <a:srgbClr val="00B0F0"/>
                </a:solidFill>
                <a:latin typeface="Times New Roman" pitchFamily="18" charset="0"/>
                <a:cs typeface="Times New Roman" pitchFamily="18" charset="0"/>
              </a:rPr>
              <a:t>Мукашева А.Б, Интина А.Т, Бакирова Ж.М, Батаев А.Т, Игілік А.</a:t>
            </a:r>
          </a:p>
          <a:p>
            <a:endParaRPr lang="ru-RU" sz="1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700252"/>
            <a:ext cx="2304256" cy="1362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76677" y="5517232"/>
            <a:ext cx="1615122" cy="369332"/>
          </a:xfrm>
          <a:prstGeom prst="rect">
            <a:avLst/>
          </a:prstGeom>
          <a:noFill/>
        </p:spPr>
        <p:txBody>
          <a:bodyPr wrap="none" rtlCol="0">
            <a:spAutoFit/>
          </a:bodyPr>
          <a:lstStyle/>
          <a:p>
            <a:r>
              <a:rPr lang="ru-RU" dirty="0" err="1" smtClean="0">
                <a:solidFill>
                  <a:srgbClr val="00B0F0"/>
                </a:solidFill>
                <a:latin typeface="Times New Roman" pitchFamily="18" charset="0"/>
                <a:cs typeface="Times New Roman" pitchFamily="18" charset="0"/>
              </a:rPr>
              <a:t>Мукашева</a:t>
            </a:r>
            <a:r>
              <a:rPr lang="ru-RU" dirty="0" smtClean="0">
                <a:solidFill>
                  <a:srgbClr val="00B0F0"/>
                </a:solidFill>
                <a:latin typeface="Times New Roman" pitchFamily="18" charset="0"/>
                <a:cs typeface="Times New Roman" pitchFamily="18" charset="0"/>
              </a:rPr>
              <a:t> А.Б</a:t>
            </a:r>
            <a:endParaRPr lang="ru-RU"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41161638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404664"/>
            <a:ext cx="3585725"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itchFamily="2" charset="2"/>
              <a:buChar char="q"/>
            </a:pPr>
            <a:r>
              <a:rPr lang="kk-KZ" sz="1400" dirty="0" smtClean="0">
                <a:solidFill>
                  <a:srgbClr val="FF0000"/>
                </a:solidFill>
                <a:latin typeface="Times New Roman" pitchFamily="18" charset="0"/>
                <a:cs typeface="Times New Roman" pitchFamily="18" charset="0"/>
              </a:rPr>
              <a:t>«ҰЛАНДАР ҰЯСЫ: тарих қойнауынан»</a:t>
            </a:r>
            <a:endParaRPr lang="ru-RU" sz="1400" dirty="0">
              <a:solidFill>
                <a:srgbClr val="FF0000"/>
              </a:solidFill>
              <a:latin typeface="Times New Roman" pitchFamily="18" charset="0"/>
              <a:cs typeface="Times New Roman" pitchFamily="18" charset="0"/>
            </a:endParaRPr>
          </a:p>
        </p:txBody>
      </p:sp>
      <p:sp>
        <p:nvSpPr>
          <p:cNvPr id="3" name="TextBox 2"/>
          <p:cNvSpPr txBox="1"/>
          <p:nvPr/>
        </p:nvSpPr>
        <p:spPr>
          <a:xfrm>
            <a:off x="467544" y="1258887"/>
            <a:ext cx="4392488" cy="4401205"/>
          </a:xfrm>
          <a:prstGeom prst="rect">
            <a:avLst/>
          </a:prstGeom>
          <a:noFill/>
        </p:spPr>
        <p:txBody>
          <a:bodyPr wrap="square" rtlCol="0">
            <a:spAutoFit/>
          </a:bodyPr>
          <a:lstStyle/>
          <a:p>
            <a:pPr algn="just"/>
            <a:r>
              <a:rPr lang="kk-KZ" sz="1400" dirty="0" smtClean="0">
                <a:latin typeface="Times New Roman" pitchFamily="18" charset="0"/>
                <a:cs typeface="Times New Roman" pitchFamily="18" charset="0"/>
              </a:rPr>
              <a:t>      </a:t>
            </a:r>
            <a:r>
              <a:rPr lang="kk-KZ" sz="1400" dirty="0" smtClean="0">
                <a:solidFill>
                  <a:srgbClr val="00B0F0"/>
                </a:solidFill>
                <a:latin typeface="Times New Roman" pitchFamily="18" charset="0"/>
                <a:cs typeface="Times New Roman" pitchFamily="18" charset="0"/>
              </a:rPr>
              <a:t>Қазір жолыңыз түсіп біздің Жамбыл атындағы Ұзынағаш кәсіптік колледжіне келе қалсаңыз оқу корпусы мен лаборатория корпусының арасындағы кең аулада төңірегі қ</a:t>
            </a:r>
            <a:r>
              <a:rPr lang="ru-RU" sz="1400" dirty="0">
                <a:solidFill>
                  <a:srgbClr val="00B0F0"/>
                </a:solidFill>
                <a:latin typeface="Times New Roman" pitchFamily="18" charset="0"/>
                <a:cs typeface="Times New Roman" pitchFamily="18" charset="0"/>
              </a:rPr>
              <a:t>о</a:t>
            </a:r>
            <a:r>
              <a:rPr lang="kk-KZ" sz="1400" dirty="0" smtClean="0">
                <a:solidFill>
                  <a:srgbClr val="00B0F0"/>
                </a:solidFill>
                <a:latin typeface="Times New Roman" pitchFamily="18" charset="0"/>
                <a:cs typeface="Times New Roman" pitchFamily="18" charset="0"/>
              </a:rPr>
              <a:t>ршалып, көрнекі тұғырға қойылған көне «ХТЗ» тракторына көзіңіз түседі. Бұл – колледж тарихының куәгері, техника тетігін меңгеруге құлшынған талай жасқа өмірге жолдама алуына дәнекер болған ардагер техника. </a:t>
            </a:r>
          </a:p>
          <a:p>
            <a:pPr algn="just"/>
            <a:r>
              <a:rPr lang="kk-KZ" sz="1400" dirty="0">
                <a:solidFill>
                  <a:srgbClr val="00B0F0"/>
                </a:solidFill>
                <a:latin typeface="Times New Roman" pitchFamily="18" charset="0"/>
                <a:cs typeface="Times New Roman" pitchFamily="18" charset="0"/>
              </a:rPr>
              <a:t> </a:t>
            </a:r>
            <a:r>
              <a:rPr lang="kk-KZ" sz="1400" dirty="0" smtClean="0">
                <a:solidFill>
                  <a:srgbClr val="00B0F0"/>
                </a:solidFill>
                <a:latin typeface="Times New Roman" pitchFamily="18" charset="0"/>
                <a:cs typeface="Times New Roman" pitchFamily="18" charset="0"/>
              </a:rPr>
              <a:t>      Бұл трактор сол кездегі курсанттардың оқып-үйренуі үшін арнайы әкелінген алғашқы тракторлардың бірі еді. Бұл техника сол кездегі ең жаңа қуатты тракторлардың бірі болған. Сағатына 3,5-7,4 киллометр ғана жылдамдықпен жүретін трактордың салмағы 3011 киллограм тартатын. Күші де небәрі 32,5 ат күшіне тең болатын. Қанша дегенмен ауыл еңбеккерлерін ауыр қол жұмыстарынан босатуға, егін салған диқанға едәуір жеңілдік тудырған техника болды. Харьков трактор зауыты шығарған бұл «ХТЗ» тракторын 1935 жылы әкелген.</a:t>
            </a:r>
          </a:p>
          <a:p>
            <a:endParaRPr lang="ru-RU" sz="1400" dirty="0">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20" t="6547" r="8408" b="12869"/>
          <a:stretch/>
        </p:blipFill>
        <p:spPr bwMode="auto">
          <a:xfrm>
            <a:off x="5148064" y="524548"/>
            <a:ext cx="3528392" cy="4776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93942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7321"/>
          <a:stretch/>
        </p:blipFill>
        <p:spPr bwMode="auto">
          <a:xfrm>
            <a:off x="7358231" y="4773613"/>
            <a:ext cx="1809982"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4142"/>
          <a:stretch/>
        </p:blipFill>
        <p:spPr bwMode="auto">
          <a:xfrm>
            <a:off x="1" y="5013177"/>
            <a:ext cx="1072964" cy="184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User\Desktop\газет\IMG-20181018-WA0016.jpg"/>
          <p:cNvPicPr>
            <a:picLocks noChangeAspect="1" noChangeArrowheads="1"/>
          </p:cNvPicPr>
          <p:nvPr/>
        </p:nvPicPr>
        <p:blipFill rotWithShape="1">
          <a:blip r:embed="rId4">
            <a:extLst>
              <a:ext uri="{28A0092B-C50C-407E-A947-70E740481C1C}">
                <a14:useLocalDpi xmlns:a14="http://schemas.microsoft.com/office/drawing/2010/main" val="0"/>
              </a:ext>
            </a:extLst>
          </a:blip>
          <a:srcRect l="17592" t="10262" r="23148" b="27575"/>
          <a:stretch/>
        </p:blipFill>
        <p:spPr bwMode="auto">
          <a:xfrm>
            <a:off x="5076056" y="608493"/>
            <a:ext cx="3672408" cy="24482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76056" y="3212976"/>
            <a:ext cx="3672408" cy="30777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kk-KZ" sz="1400" dirty="0">
                <a:solidFill>
                  <a:srgbClr val="00B0F0"/>
                </a:solidFill>
                <a:latin typeface="Times New Roman" pitchFamily="18" charset="0"/>
                <a:cs typeface="Times New Roman" pitchFamily="18" charset="0"/>
              </a:rPr>
              <a:t>Шабденова </a:t>
            </a:r>
            <a:r>
              <a:rPr lang="kk-KZ" sz="1400" dirty="0" smtClean="0">
                <a:solidFill>
                  <a:srgbClr val="00B0F0"/>
                </a:solidFill>
                <a:latin typeface="Times New Roman" pitchFamily="18" charset="0"/>
                <a:cs typeface="Times New Roman" pitchFamily="18" charset="0"/>
              </a:rPr>
              <a:t>Т.А, Алтаев Б.Б, Умурзакова К.Т</a:t>
            </a:r>
          </a:p>
        </p:txBody>
      </p:sp>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232" t="14351" r="4760" b="19085"/>
          <a:stretch/>
        </p:blipFill>
        <p:spPr bwMode="auto">
          <a:xfrm>
            <a:off x="4499992" y="3861048"/>
            <a:ext cx="3240359"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3456" t="13533" r="3729" b="13741"/>
          <a:stretch/>
        </p:blipFill>
        <p:spPr bwMode="auto">
          <a:xfrm>
            <a:off x="912585" y="3861048"/>
            <a:ext cx="3299375"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5536" y="292779"/>
            <a:ext cx="1252266" cy="33855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itchFamily="2" charset="2"/>
              <a:buChar char="q"/>
            </a:pPr>
            <a:r>
              <a:rPr lang="kk-KZ" sz="1400" dirty="0" smtClean="0">
                <a:solidFill>
                  <a:srgbClr val="FF0000"/>
                </a:solidFill>
                <a:latin typeface="Times New Roman" pitchFamily="18" charset="0"/>
                <a:cs typeface="Times New Roman" pitchFamily="18" charset="0"/>
              </a:rPr>
              <a:t>ҚҰРМЕТ</a:t>
            </a:r>
            <a:r>
              <a:rPr lang="kk-KZ" sz="1600" dirty="0" smtClean="0">
                <a:solidFill>
                  <a:srgbClr val="FF0000"/>
                </a:solidFill>
                <a:latin typeface="Times New Roman" pitchFamily="18" charset="0"/>
                <a:cs typeface="Times New Roman" pitchFamily="18" charset="0"/>
              </a:rPr>
              <a:t> </a:t>
            </a:r>
            <a:endParaRPr lang="ru-RU" sz="1600" dirty="0">
              <a:solidFill>
                <a:srgbClr val="FF0000"/>
              </a:solidFill>
              <a:latin typeface="Times New Roman" pitchFamily="18" charset="0"/>
              <a:cs typeface="Times New Roman" pitchFamily="18" charset="0"/>
            </a:endParaRPr>
          </a:p>
        </p:txBody>
      </p:sp>
      <p:sp>
        <p:nvSpPr>
          <p:cNvPr id="8" name="TextBox 7"/>
          <p:cNvSpPr txBox="1"/>
          <p:nvPr/>
        </p:nvSpPr>
        <p:spPr>
          <a:xfrm>
            <a:off x="107504" y="1196752"/>
            <a:ext cx="4824536" cy="2462213"/>
          </a:xfrm>
          <a:prstGeom prst="rect">
            <a:avLst/>
          </a:prstGeom>
          <a:noFill/>
        </p:spPr>
        <p:txBody>
          <a:bodyPr wrap="square" rtlCol="0">
            <a:spAutoFit/>
          </a:bodyPr>
          <a:lstStyle/>
          <a:p>
            <a:pPr algn="just"/>
            <a:r>
              <a:rPr lang="kk-KZ" sz="1400" dirty="0" smtClean="0">
                <a:solidFill>
                  <a:srgbClr val="00B0F0"/>
                </a:solidFill>
                <a:latin typeface="Times New Roman" pitchFamily="18" charset="0"/>
                <a:cs typeface="Times New Roman" pitchFamily="18" charset="0"/>
              </a:rPr>
              <a:t>    Аудандық мәдениет үйінде </a:t>
            </a:r>
            <a:r>
              <a:rPr lang="kk-KZ" sz="1400" dirty="0" smtClean="0">
                <a:solidFill>
                  <a:srgbClr val="FF0000"/>
                </a:solidFill>
                <a:latin typeface="Times New Roman" pitchFamily="18" charset="0"/>
                <a:cs typeface="Times New Roman" pitchFamily="18" charset="0"/>
              </a:rPr>
              <a:t>«Қалдырған ізің мәңгілік»</a:t>
            </a:r>
          </a:p>
          <a:p>
            <a:pPr algn="just"/>
            <a:r>
              <a:rPr lang="kk-KZ" sz="1400" dirty="0" smtClean="0">
                <a:solidFill>
                  <a:srgbClr val="00B0F0"/>
                </a:solidFill>
                <a:latin typeface="Times New Roman" pitchFamily="18" charset="0"/>
                <a:cs typeface="Times New Roman" pitchFamily="18" charset="0"/>
              </a:rPr>
              <a:t>атты мұғалімдер күніне арналған мерекелік шара өтті. Салтанатты жиынға аудан мұғалімдері, жас мамандар, ардагер ұстаздар жиналды. Жиында сөз алған аудан әкімі Бағдат Әлиев ұстаздар қауымын кәсіби мерекесімен құттықтады. Ұлағатты ұстаздың кәсібіне шексіз құрметпен қарап, жас ұрпаққа жаңа бағыт сілтей білген мұғалімдердің ұшан-теңіз еңбегіне айрықша баға берген аудан әкімі Жамбыл атындағы Ұзынағаш кәсіптік колледжінің ұстаздары  Умурзакова К.Т мен Шабденова Т.А.  Құрмет грамотасы мен  марапаттады.</a:t>
            </a:r>
            <a:endParaRPr lang="ru-RU" sz="1400" dirty="0">
              <a:solidFill>
                <a:srgbClr val="00B0F0"/>
              </a:solidFill>
              <a:latin typeface="Times New Roman" pitchFamily="18" charset="0"/>
              <a:cs typeface="Times New Roman" pitchFamily="18" charset="0"/>
            </a:endParaRPr>
          </a:p>
        </p:txBody>
      </p:sp>
      <p:sp>
        <p:nvSpPr>
          <p:cNvPr id="4" name="TextBox 3"/>
          <p:cNvSpPr txBox="1"/>
          <p:nvPr/>
        </p:nvSpPr>
        <p:spPr>
          <a:xfrm>
            <a:off x="894859" y="692695"/>
            <a:ext cx="3168352"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sz="2400" dirty="0" smtClean="0">
                <a:solidFill>
                  <a:srgbClr val="FF0000"/>
                </a:solidFill>
                <a:latin typeface="Times New Roman" pitchFamily="18" charset="0"/>
                <a:cs typeface="Times New Roman" pitchFamily="18" charset="0"/>
              </a:rPr>
              <a:t>ҚҰТТЫҚТА</a:t>
            </a:r>
            <a:r>
              <a:rPr lang="kk-KZ" sz="2400" dirty="0" smtClean="0">
                <a:solidFill>
                  <a:srgbClr val="FF0000"/>
                </a:solidFill>
                <a:latin typeface="Times New Roman" pitchFamily="18" charset="0"/>
                <a:cs typeface="Times New Roman" pitchFamily="18" charset="0"/>
              </a:rPr>
              <a:t>ЙМЫЗ !</a:t>
            </a:r>
            <a:endParaRPr lang="ru-RU"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112296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0"/>
            <a:ext cx="5544616" cy="18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9889" t="38425"/>
          <a:stretch/>
        </p:blipFill>
        <p:spPr bwMode="auto">
          <a:xfrm rot="21448547">
            <a:off x="175388" y="4593960"/>
            <a:ext cx="1736294" cy="216844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352" y="522949"/>
            <a:ext cx="4308688" cy="23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3353" y="2876853"/>
            <a:ext cx="8053104" cy="1169551"/>
          </a:xfrm>
          <a:prstGeom prst="rect">
            <a:avLst/>
          </a:prstGeom>
          <a:noFill/>
        </p:spPr>
        <p:txBody>
          <a:bodyPr wrap="square" rtlCol="0">
            <a:spAutoFit/>
          </a:bodyPr>
          <a:lstStyle/>
          <a:p>
            <a:pPr algn="just"/>
            <a:r>
              <a:rPr lang="ru-RU" sz="1400" dirty="0" smtClean="0">
                <a:latin typeface="Times New Roman" pitchFamily="18" charset="0"/>
                <a:cs typeface="Times New Roman" pitchFamily="18" charset="0"/>
              </a:rPr>
              <a:t>      </a:t>
            </a:r>
            <a:r>
              <a:rPr lang="ru-RU" sz="1400" dirty="0" smtClean="0">
                <a:solidFill>
                  <a:srgbClr val="00B0F0"/>
                </a:solidFill>
                <a:latin typeface="Times New Roman" pitchFamily="18" charset="0"/>
                <a:cs typeface="Times New Roman" pitchFamily="18" charset="0"/>
              </a:rPr>
              <a:t>Жамбыл </a:t>
            </a:r>
            <a:r>
              <a:rPr lang="ru-RU" sz="1400" dirty="0" err="1" smtClean="0">
                <a:solidFill>
                  <a:srgbClr val="00B0F0"/>
                </a:solidFill>
                <a:latin typeface="Times New Roman" pitchFamily="18" charset="0"/>
                <a:cs typeface="Times New Roman" pitchFamily="18" charset="0"/>
              </a:rPr>
              <a:t>атындағы</a:t>
            </a:r>
            <a:r>
              <a:rPr lang="ru-RU" sz="1400" dirty="0" smtClean="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Ұзынағаш</a:t>
            </a:r>
            <a:r>
              <a:rPr lang="ru-RU" sz="1400" dirty="0" smtClean="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кәсіптік</a:t>
            </a:r>
            <a:r>
              <a:rPr lang="ru-RU" sz="1400" dirty="0" smtClean="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колледжінде</a:t>
            </a:r>
            <a:r>
              <a:rPr lang="ru-RU" sz="1400" dirty="0" smtClean="0">
                <a:solidFill>
                  <a:srgbClr val="00B0F0"/>
                </a:solidFill>
                <a:latin typeface="Times New Roman" pitchFamily="18" charset="0"/>
                <a:cs typeface="Times New Roman" pitchFamily="18" charset="0"/>
              </a:rPr>
              <a:t> 05.10.2018 </a:t>
            </a:r>
            <a:r>
              <a:rPr lang="ru-RU" sz="1400" dirty="0" err="1" smtClean="0">
                <a:solidFill>
                  <a:srgbClr val="00B0F0"/>
                </a:solidFill>
                <a:latin typeface="Times New Roman" pitchFamily="18" charset="0"/>
                <a:cs typeface="Times New Roman" pitchFamily="18" charset="0"/>
              </a:rPr>
              <a:t>жылы</a:t>
            </a:r>
            <a:r>
              <a:rPr lang="ru-RU" sz="1400" dirty="0" smtClean="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ұстаздар</a:t>
            </a:r>
            <a:r>
              <a:rPr lang="ru-RU" sz="1400" dirty="0" smtClean="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күніне</a:t>
            </a:r>
            <a:r>
              <a:rPr lang="ru-RU" sz="1400" dirty="0" smtClean="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орай</a:t>
            </a:r>
            <a:r>
              <a:rPr lang="ru-RU" sz="1400" dirty="0" smtClean="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Ұлағатты</a:t>
            </a:r>
            <a:r>
              <a:rPr lang="ru-RU" sz="1400" dirty="0" smtClean="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ұстаз</a:t>
            </a:r>
            <a:r>
              <a:rPr lang="ru-RU" sz="1400" dirty="0" smtClean="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атты</a:t>
            </a:r>
            <a:r>
              <a:rPr lang="ru-RU" sz="1400" dirty="0" smtClean="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мерекелік</a:t>
            </a:r>
            <a:r>
              <a:rPr lang="ru-RU" sz="1400" dirty="0" smtClean="0">
                <a:solidFill>
                  <a:srgbClr val="00B0F0"/>
                </a:solidFill>
                <a:latin typeface="Times New Roman" pitchFamily="18" charset="0"/>
                <a:cs typeface="Times New Roman" pitchFamily="18" charset="0"/>
              </a:rPr>
              <a:t> концерт </a:t>
            </a:r>
            <a:r>
              <a:rPr lang="ru-RU" sz="1400" dirty="0" err="1" smtClean="0">
                <a:solidFill>
                  <a:srgbClr val="00B0F0"/>
                </a:solidFill>
                <a:latin typeface="Times New Roman" pitchFamily="18" charset="0"/>
                <a:cs typeface="Times New Roman" pitchFamily="18" charset="0"/>
              </a:rPr>
              <a:t>ұймдастырылып</a:t>
            </a:r>
            <a:r>
              <a:rPr lang="ru-RU" sz="1400" dirty="0" smtClean="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муғалімдер</a:t>
            </a:r>
            <a:r>
              <a:rPr lang="ru-RU" sz="1400" dirty="0" smtClean="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арасында</a:t>
            </a:r>
            <a:r>
              <a:rPr lang="ru-RU" sz="1400" dirty="0" smtClean="0">
                <a:solidFill>
                  <a:srgbClr val="00B0F0"/>
                </a:solidFill>
                <a:latin typeface="Times New Roman" pitchFamily="18" charset="0"/>
                <a:cs typeface="Times New Roman" pitchFamily="18" charset="0"/>
              </a:rPr>
              <a:t> эстафета </a:t>
            </a:r>
            <a:r>
              <a:rPr lang="ru-RU" sz="1400" dirty="0" err="1" smtClean="0">
                <a:solidFill>
                  <a:srgbClr val="00B0F0"/>
                </a:solidFill>
                <a:latin typeface="Times New Roman" pitchFamily="18" charset="0"/>
                <a:cs typeface="Times New Roman" pitchFamily="18" charset="0"/>
              </a:rPr>
              <a:t>өтті</a:t>
            </a:r>
            <a:r>
              <a:rPr lang="ru-RU" sz="1400" dirty="0" smtClean="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соны</a:t>
            </a:r>
            <a:r>
              <a:rPr lang="ru-RU" sz="1400" dirty="0" smtClean="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кешкі</a:t>
            </a:r>
            <a:r>
              <a:rPr lang="ru-RU" sz="1400" dirty="0" smtClean="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іс-шарамен</a:t>
            </a:r>
            <a:r>
              <a:rPr lang="ru-RU" sz="1400" dirty="0" smtClean="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жалғасын</a:t>
            </a:r>
            <a:r>
              <a:rPr lang="ru-RU" sz="1400" dirty="0" smtClean="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тапты</a:t>
            </a:r>
            <a:r>
              <a:rPr lang="ru-RU" sz="1400" dirty="0" smtClean="0">
                <a:solidFill>
                  <a:srgbClr val="00B0F0"/>
                </a:solidFill>
                <a:latin typeface="Times New Roman" pitchFamily="18" charset="0"/>
                <a:cs typeface="Times New Roman" pitchFamily="18" charset="0"/>
              </a:rPr>
              <a:t>. </a:t>
            </a:r>
            <a:r>
              <a:rPr lang="kk-KZ" sz="1400" dirty="0" smtClean="0">
                <a:solidFill>
                  <a:srgbClr val="00B0F0"/>
                </a:solidFill>
                <a:latin typeface="Times New Roman" pitchFamily="18" charset="0"/>
                <a:cs typeface="Times New Roman" pitchFamily="18" charset="0"/>
              </a:rPr>
              <a:t>Салтанатты жиналыста білім беру саласында ұрпаққа саналы тәрбие бергені үшін  Камиева А.А, Абдрахимов М.Д, Бакирова Ж.М, Жакенова Ж.З колледж директорының алғыс хатымен марапатталды.</a:t>
            </a:r>
            <a:endParaRPr lang="ru-RU" sz="1400" dirty="0">
              <a:solidFill>
                <a:srgbClr val="00B0F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522949"/>
            <a:ext cx="3744416" cy="23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53398" y="215172"/>
            <a:ext cx="2086084"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itchFamily="2" charset="2"/>
              <a:buChar char="q"/>
            </a:pPr>
            <a:r>
              <a:rPr lang="kk-KZ" sz="1400" dirty="0" smtClean="0">
                <a:solidFill>
                  <a:srgbClr val="FF0000"/>
                </a:solidFill>
                <a:latin typeface="Times New Roman" pitchFamily="18" charset="0"/>
                <a:cs typeface="Times New Roman" pitchFamily="18" charset="0"/>
              </a:rPr>
              <a:t>БІЗДІҢ МЕРЕКЕМІЗ</a:t>
            </a:r>
            <a:endParaRPr lang="ru-RU" sz="1400" dirty="0">
              <a:solidFill>
                <a:srgbClr val="FF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6216"/>
          <a:stretch/>
        </p:blipFill>
        <p:spPr bwMode="auto">
          <a:xfrm>
            <a:off x="1886566" y="4046404"/>
            <a:ext cx="5040560" cy="274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7399" y="4293806"/>
            <a:ext cx="2109370" cy="240188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1406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075322">
            <a:off x="3140487" y="1611777"/>
            <a:ext cx="2713385" cy="1801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926148">
            <a:off x="-166441" y="1572672"/>
            <a:ext cx="2520772"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982355">
            <a:off x="394682" y="1431263"/>
            <a:ext cx="2590283" cy="1753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707291">
            <a:off x="2270006" y="1391515"/>
            <a:ext cx="2582136" cy="1757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User\Desktop\IMG_20181029_12282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144" t="2593" r="31070" b="3085"/>
          <a:stretch/>
        </p:blipFill>
        <p:spPr bwMode="auto">
          <a:xfrm>
            <a:off x="5863211" y="1844824"/>
            <a:ext cx="2664296" cy="43924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3528" y="153037"/>
            <a:ext cx="4116896"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itchFamily="2" charset="2"/>
              <a:buChar char="q"/>
            </a:pPr>
            <a:r>
              <a:rPr lang="kk-KZ" sz="1400" dirty="0" smtClean="0">
                <a:solidFill>
                  <a:srgbClr val="FF0000"/>
                </a:solidFill>
                <a:latin typeface="Times New Roman" pitchFamily="18" charset="0"/>
                <a:cs typeface="Times New Roman" pitchFamily="18" charset="0"/>
              </a:rPr>
              <a:t>КОЛЛЕДЖ ТЫНЫСЫ – БАСПАСӨЗ БЕТІНДЕ</a:t>
            </a:r>
            <a:endParaRPr lang="ru-RU" sz="1400" dirty="0">
              <a:solidFill>
                <a:srgbClr val="FF0000"/>
              </a:solidFill>
              <a:latin typeface="Times New Roman" pitchFamily="18" charset="0"/>
              <a:cs typeface="Times New Roman" pitchFamily="18" charset="0"/>
            </a:endParaRPr>
          </a:p>
        </p:txBody>
      </p:sp>
      <p:sp>
        <p:nvSpPr>
          <p:cNvPr id="5" name="TextBox 4"/>
          <p:cNvSpPr txBox="1"/>
          <p:nvPr/>
        </p:nvSpPr>
        <p:spPr>
          <a:xfrm>
            <a:off x="5364088" y="382368"/>
            <a:ext cx="3662542" cy="1600438"/>
          </a:xfrm>
          <a:prstGeom prst="rect">
            <a:avLst/>
          </a:prstGeom>
          <a:noFill/>
        </p:spPr>
        <p:txBody>
          <a:bodyPr wrap="square" rtlCol="0">
            <a:spAutoFit/>
          </a:bodyPr>
          <a:lstStyle/>
          <a:p>
            <a:pPr algn="ctr"/>
            <a:r>
              <a:rPr lang="kk-KZ" sz="1400" dirty="0" smtClean="0">
                <a:solidFill>
                  <a:srgbClr val="00B0F0"/>
                </a:solidFill>
                <a:latin typeface="Times New Roman" pitchFamily="18" charset="0"/>
                <a:cs typeface="Times New Roman" pitchFamily="18" charset="0"/>
              </a:rPr>
              <a:t>  27 қазан 2018 жылғы «Атамекен» газетінде</a:t>
            </a:r>
          </a:p>
          <a:p>
            <a:pPr algn="ctr"/>
            <a:r>
              <a:rPr lang="kk-KZ" sz="1400" dirty="0">
                <a:solidFill>
                  <a:srgbClr val="00B0F0"/>
                </a:solidFill>
                <a:latin typeface="Times New Roman" pitchFamily="18" charset="0"/>
                <a:cs typeface="Times New Roman" pitchFamily="18" charset="0"/>
              </a:rPr>
              <a:t>к</a:t>
            </a:r>
            <a:r>
              <a:rPr lang="kk-KZ" sz="1400" dirty="0" smtClean="0">
                <a:solidFill>
                  <a:srgbClr val="00B0F0"/>
                </a:solidFill>
                <a:latin typeface="Times New Roman" pitchFamily="18" charset="0"/>
                <a:cs typeface="Times New Roman" pitchFamily="18" charset="0"/>
              </a:rPr>
              <a:t>олледжде  «Ұлттың қуаты тілінде»</a:t>
            </a:r>
          </a:p>
          <a:p>
            <a:pPr algn="ctr"/>
            <a:r>
              <a:rPr lang="kk-KZ" sz="1400" dirty="0">
                <a:solidFill>
                  <a:srgbClr val="00B0F0"/>
                </a:solidFill>
                <a:latin typeface="Times New Roman" pitchFamily="18" charset="0"/>
                <a:cs typeface="Times New Roman" pitchFamily="18" charset="0"/>
              </a:rPr>
              <a:t>а</a:t>
            </a:r>
            <a:r>
              <a:rPr lang="kk-KZ" sz="1400" dirty="0" smtClean="0">
                <a:solidFill>
                  <a:srgbClr val="00B0F0"/>
                </a:solidFill>
                <a:latin typeface="Times New Roman" pitchFamily="18" charset="0"/>
                <a:cs typeface="Times New Roman" pitchFamily="18" charset="0"/>
              </a:rPr>
              <a:t>тты онкүндік өткізілгені туралы айтылған,</a:t>
            </a:r>
          </a:p>
          <a:p>
            <a:pPr algn="ctr"/>
            <a:r>
              <a:rPr lang="kk-KZ" sz="1400" dirty="0">
                <a:solidFill>
                  <a:srgbClr val="00B0F0"/>
                </a:solidFill>
                <a:latin typeface="Times New Roman" pitchFamily="18" charset="0"/>
                <a:cs typeface="Times New Roman" pitchFamily="18" charset="0"/>
              </a:rPr>
              <a:t>м</a:t>
            </a:r>
            <a:r>
              <a:rPr lang="kk-KZ" sz="1400" dirty="0" smtClean="0">
                <a:solidFill>
                  <a:srgbClr val="00B0F0"/>
                </a:solidFill>
                <a:latin typeface="Times New Roman" pitchFamily="18" charset="0"/>
                <a:cs typeface="Times New Roman" pitchFamily="18" charset="0"/>
              </a:rPr>
              <a:t>ақала иесі қазақ тілі мен әдебиет пәнінің </a:t>
            </a:r>
          </a:p>
          <a:p>
            <a:pPr algn="ctr"/>
            <a:r>
              <a:rPr lang="kk-KZ" sz="1400" dirty="0">
                <a:solidFill>
                  <a:srgbClr val="00B0F0"/>
                </a:solidFill>
                <a:latin typeface="Times New Roman" pitchFamily="18" charset="0"/>
                <a:cs typeface="Times New Roman" pitchFamily="18" charset="0"/>
              </a:rPr>
              <a:t>м</a:t>
            </a:r>
            <a:r>
              <a:rPr lang="kk-KZ" sz="1400" dirty="0" smtClean="0">
                <a:solidFill>
                  <a:srgbClr val="00B0F0"/>
                </a:solidFill>
                <a:latin typeface="Times New Roman" pitchFamily="18" charset="0"/>
                <a:cs typeface="Times New Roman" pitchFamily="18" charset="0"/>
              </a:rPr>
              <a:t>ұғалімі Мұхамединова К.А.</a:t>
            </a:r>
          </a:p>
          <a:p>
            <a:endParaRPr lang="kk-KZ" sz="1400" dirty="0" smtClean="0">
              <a:solidFill>
                <a:srgbClr val="00B0F0"/>
              </a:solidFill>
              <a:latin typeface="Times New Roman" pitchFamily="18" charset="0"/>
              <a:cs typeface="Times New Roman" pitchFamily="18" charset="0"/>
            </a:endParaRPr>
          </a:p>
          <a:p>
            <a:endParaRPr lang="kk-KZ" sz="1400" dirty="0" smtClean="0">
              <a:solidFill>
                <a:srgbClr val="00B0F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267266" y="1214904"/>
            <a:ext cx="277260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67544" y="4188049"/>
            <a:ext cx="5112568" cy="2246769"/>
          </a:xfrm>
          <a:prstGeom prst="rect">
            <a:avLst/>
          </a:prstGeom>
          <a:noFill/>
        </p:spPr>
        <p:txBody>
          <a:bodyPr wrap="square" rtlCol="0">
            <a:spAutoFit/>
          </a:bodyPr>
          <a:lstStyle/>
          <a:p>
            <a:pPr algn="ctr"/>
            <a:r>
              <a:rPr lang="kk-KZ" sz="1400" dirty="0" smtClean="0">
                <a:latin typeface="Times New Roman" pitchFamily="18" charset="0"/>
                <a:cs typeface="Times New Roman" pitchFamily="18" charset="0"/>
              </a:rPr>
              <a:t>      </a:t>
            </a:r>
            <a:r>
              <a:rPr lang="kk-KZ" sz="1400" dirty="0" smtClean="0">
                <a:solidFill>
                  <a:srgbClr val="FF0000"/>
                </a:solidFill>
                <a:latin typeface="Times New Roman" pitchFamily="18" charset="0"/>
                <a:cs typeface="Times New Roman" pitchFamily="18" charset="0"/>
              </a:rPr>
              <a:t>Атамекен – Ай: Еларалық көпшілік-танымдық әдеби-көркем</a:t>
            </a:r>
          </a:p>
          <a:p>
            <a:pPr algn="ctr"/>
            <a:r>
              <a:rPr lang="kk-KZ" sz="1400" dirty="0" smtClean="0">
                <a:solidFill>
                  <a:srgbClr val="FF0000"/>
                </a:solidFill>
                <a:latin typeface="Times New Roman" pitchFamily="18" charset="0"/>
                <a:cs typeface="Times New Roman" pitchFamily="18" charset="0"/>
              </a:rPr>
              <a:t> журналы.-2018.-№10.-32 бет.</a:t>
            </a:r>
          </a:p>
          <a:p>
            <a:pPr algn="just"/>
            <a:r>
              <a:rPr lang="kk-KZ" sz="1400" dirty="0">
                <a:solidFill>
                  <a:srgbClr val="00B0F0"/>
                </a:solidFill>
                <a:latin typeface="Times New Roman" pitchFamily="18" charset="0"/>
                <a:cs typeface="Times New Roman" pitchFamily="18" charset="0"/>
              </a:rPr>
              <a:t> </a:t>
            </a:r>
            <a:r>
              <a:rPr lang="kk-KZ" sz="1400" dirty="0" smtClean="0">
                <a:solidFill>
                  <a:srgbClr val="00B0F0"/>
                </a:solidFill>
                <a:latin typeface="Times New Roman" pitchFamily="18" charset="0"/>
                <a:cs typeface="Times New Roman" pitchFamily="18" charset="0"/>
              </a:rPr>
              <a:t>   Бұл санда: Алматы облысы, Жамбыл ауданы, Жамбыл атындағы Ұзынағаш кәсіптік колледжінің білім көкжиегіндегі жетістіктері жайлы мақалалар, сыр-сұхбаттары жарияланды. Соңғы жылдары күрделі жұмыстар жүргізіліп, колледждің материалдық-техникалық базасы жақсарып, бірнеше мамандықтар ашылды. Қазіргі заман талабына сай компьютерлік және мультимедиялық құралдармен жабдықталған.</a:t>
            </a:r>
            <a:endParaRPr lang="ru-RU" sz="1400"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33003401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363"/>
          <a:stretch/>
        </p:blipFill>
        <p:spPr bwMode="auto">
          <a:xfrm rot="604704">
            <a:off x="7493018" y="4785578"/>
            <a:ext cx="1505134" cy="1799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6336" y="137648"/>
            <a:ext cx="2602251"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itchFamily="2" charset="2"/>
              <a:buChar char="q"/>
            </a:pPr>
            <a:r>
              <a:rPr lang="kk-KZ" sz="1400" dirty="0" smtClean="0">
                <a:solidFill>
                  <a:srgbClr val="FF0000"/>
                </a:solidFill>
                <a:latin typeface="Times New Roman" pitchFamily="18" charset="0"/>
                <a:cs typeface="Times New Roman" pitchFamily="18" charset="0"/>
              </a:rPr>
              <a:t>БІЗДІҢ ЖЕТІСТІКТЕРІМІЗ</a:t>
            </a:r>
            <a:endParaRPr lang="ru-RU" sz="1400"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591497"/>
            <a:ext cx="2448272" cy="3326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8639"/>
          <a:stretch/>
        </p:blipFill>
        <p:spPr bwMode="auto">
          <a:xfrm>
            <a:off x="351806" y="598571"/>
            <a:ext cx="3355115"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90352" y="3933056"/>
            <a:ext cx="7204323" cy="2031325"/>
          </a:xfrm>
          <a:prstGeom prst="rect">
            <a:avLst/>
          </a:prstGeom>
        </p:spPr>
        <p:txBody>
          <a:bodyPr wrap="square">
            <a:spAutoFit/>
          </a:bodyPr>
          <a:lstStyle/>
          <a:p>
            <a:pPr algn="just"/>
            <a:r>
              <a:rPr lang="ru-RU" sz="1400" dirty="0" smtClean="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Қазан</a:t>
            </a:r>
            <a:r>
              <a:rPr lang="ru-RU" sz="1400" dirty="0" smtClean="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айының</a:t>
            </a:r>
            <a:r>
              <a:rPr lang="ru-RU" sz="1400" dirty="0">
                <a:solidFill>
                  <a:srgbClr val="00B0F0"/>
                </a:solidFill>
                <a:latin typeface="Times New Roman" pitchFamily="18" charset="0"/>
                <a:cs typeface="Times New Roman" pitchFamily="18" charset="0"/>
              </a:rPr>
              <a:t> 25-26 </a:t>
            </a:r>
            <a:r>
              <a:rPr lang="ru-RU" sz="1400" dirty="0" err="1">
                <a:solidFill>
                  <a:srgbClr val="00B0F0"/>
                </a:solidFill>
                <a:latin typeface="Times New Roman" pitchFamily="18" charset="0"/>
                <a:cs typeface="Times New Roman" pitchFamily="18" charset="0"/>
              </a:rPr>
              <a:t>сы</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аралығында</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Талдықорған</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қаласында</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техникалық</a:t>
            </a:r>
            <a:r>
              <a:rPr lang="ru-RU" sz="1400" dirty="0">
                <a:solidFill>
                  <a:srgbClr val="00B0F0"/>
                </a:solidFill>
                <a:latin typeface="Times New Roman" pitchFamily="18" charset="0"/>
                <a:cs typeface="Times New Roman" pitchFamily="18" charset="0"/>
              </a:rPr>
              <a:t> және </a:t>
            </a:r>
            <a:r>
              <a:rPr lang="ru-RU" sz="1400" dirty="0" err="1">
                <a:solidFill>
                  <a:srgbClr val="00B0F0"/>
                </a:solidFill>
                <a:latin typeface="Times New Roman" pitchFamily="18" charset="0"/>
                <a:cs typeface="Times New Roman" pitchFamily="18" charset="0"/>
              </a:rPr>
              <a:t>кәсіптік</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білім</a:t>
            </a:r>
            <a:r>
              <a:rPr lang="ru-RU" sz="1400" dirty="0">
                <a:solidFill>
                  <a:srgbClr val="00B0F0"/>
                </a:solidFill>
                <a:latin typeface="Times New Roman" pitchFamily="18" charset="0"/>
                <a:cs typeface="Times New Roman" pitchFamily="18" charset="0"/>
              </a:rPr>
              <a:t> беру </a:t>
            </a:r>
            <a:r>
              <a:rPr lang="ru-RU" sz="1400" dirty="0" err="1">
                <a:solidFill>
                  <a:srgbClr val="00B0F0"/>
                </a:solidFill>
                <a:latin typeface="Times New Roman" pitchFamily="18" charset="0"/>
                <a:cs typeface="Times New Roman" pitchFamily="18" charset="0"/>
              </a:rPr>
              <a:t>орындарының</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білім</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алушылары</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арасында</a:t>
            </a:r>
            <a:r>
              <a:rPr lang="ru-RU" sz="1400" dirty="0">
                <a:solidFill>
                  <a:srgbClr val="00B0F0"/>
                </a:solidFill>
                <a:latin typeface="Times New Roman" pitchFamily="18" charset="0"/>
                <a:cs typeface="Times New Roman" pitchFamily="18" charset="0"/>
              </a:rPr>
              <a:t> </a:t>
            </a:r>
            <a:r>
              <a:rPr lang="ru-RU" sz="1400" b="1" dirty="0">
                <a:solidFill>
                  <a:srgbClr val="FF0000"/>
                </a:solidFill>
                <a:latin typeface="Times New Roman" pitchFamily="18" charset="0"/>
                <a:cs typeface="Times New Roman" pitchFamily="18" charset="0"/>
              </a:rPr>
              <a:t>«</a:t>
            </a:r>
            <a:r>
              <a:rPr lang="ru-RU" sz="1400" b="1" dirty="0" err="1">
                <a:solidFill>
                  <a:srgbClr val="FF0000"/>
                </a:solidFill>
                <a:latin typeface="Times New Roman" pitchFamily="18" charset="0"/>
                <a:cs typeface="Times New Roman" pitchFamily="18" charset="0"/>
              </a:rPr>
              <a:t>Мамандықтар</a:t>
            </a:r>
            <a:r>
              <a:rPr lang="ru-RU" sz="1400" b="1" dirty="0">
                <a:solidFill>
                  <a:srgbClr val="FF0000"/>
                </a:solidFill>
                <a:latin typeface="Times New Roman" pitchFamily="18" charset="0"/>
                <a:cs typeface="Times New Roman" pitchFamily="18" charset="0"/>
              </a:rPr>
              <a:t> </a:t>
            </a:r>
            <a:r>
              <a:rPr lang="ru-RU" sz="1400" b="1" dirty="0" err="1">
                <a:solidFill>
                  <a:srgbClr val="FF0000"/>
                </a:solidFill>
                <a:latin typeface="Times New Roman" pitchFamily="18" charset="0"/>
                <a:cs typeface="Times New Roman" pitchFamily="18" charset="0"/>
              </a:rPr>
              <a:t>әлеміне</a:t>
            </a:r>
            <a:r>
              <a:rPr lang="ru-RU" sz="1400" b="1" dirty="0">
                <a:solidFill>
                  <a:srgbClr val="FF0000"/>
                </a:solidFill>
                <a:latin typeface="Times New Roman" pitchFamily="18" charset="0"/>
                <a:cs typeface="Times New Roman" pitchFamily="18" charset="0"/>
              </a:rPr>
              <a:t> </a:t>
            </a:r>
            <a:r>
              <a:rPr lang="ru-RU" sz="1400" b="1" dirty="0" err="1">
                <a:solidFill>
                  <a:srgbClr val="FF0000"/>
                </a:solidFill>
                <a:latin typeface="Times New Roman" pitchFamily="18" charset="0"/>
                <a:cs typeface="Times New Roman" pitchFamily="18" charset="0"/>
              </a:rPr>
              <a:t>жол</a:t>
            </a:r>
            <a:r>
              <a:rPr lang="ru-RU" sz="1400" b="1" dirty="0">
                <a:solidFill>
                  <a:srgbClr val="FF0000"/>
                </a:solidFill>
                <a:latin typeface="Times New Roman" pitchFamily="18" charset="0"/>
                <a:cs typeface="Times New Roman" pitchFamily="18" charset="0"/>
              </a:rPr>
              <a:t> </a:t>
            </a:r>
            <a:r>
              <a:rPr lang="ru-RU" sz="1400" b="1" dirty="0" err="1">
                <a:solidFill>
                  <a:srgbClr val="FF0000"/>
                </a:solidFill>
                <a:latin typeface="Times New Roman" pitchFamily="18" charset="0"/>
                <a:cs typeface="Times New Roman" pitchFamily="18" charset="0"/>
              </a:rPr>
              <a:t>ашамыз</a:t>
            </a:r>
            <a:r>
              <a:rPr lang="ru-RU" sz="1400" b="1" dirty="0">
                <a:solidFill>
                  <a:srgbClr val="FF000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облыстық</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байқауға</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біздің</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колледжден</a:t>
            </a:r>
            <a:r>
              <a:rPr lang="ru-RU" sz="1400" dirty="0">
                <a:solidFill>
                  <a:srgbClr val="00B0F0"/>
                </a:solidFill>
                <a:latin typeface="Times New Roman" pitchFamily="18" charset="0"/>
                <a:cs typeface="Times New Roman" pitchFamily="18" charset="0"/>
              </a:rPr>
              <a:t>  2  курс 41 </a:t>
            </a:r>
            <a:r>
              <a:rPr lang="ru-RU" sz="1400" dirty="0" err="1">
                <a:solidFill>
                  <a:srgbClr val="00B0F0"/>
                </a:solidFill>
                <a:latin typeface="Times New Roman" pitchFamily="18" charset="0"/>
                <a:cs typeface="Times New Roman" pitchFamily="18" charset="0"/>
              </a:rPr>
              <a:t>тобының</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студенті</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Алланиязова</a:t>
            </a:r>
            <a:r>
              <a:rPr lang="ru-RU" sz="1400" dirty="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Бибіназ</a:t>
            </a:r>
            <a:r>
              <a:rPr lang="ru-RU" sz="1400" dirty="0" smtClean="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қатысты</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Байқау</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негізгі</a:t>
            </a:r>
            <a:r>
              <a:rPr lang="ru-RU" sz="1400" dirty="0">
                <a:solidFill>
                  <a:srgbClr val="00B0F0"/>
                </a:solidFill>
                <a:latin typeface="Times New Roman" pitchFamily="18" charset="0"/>
                <a:cs typeface="Times New Roman" pitchFamily="18" charset="0"/>
              </a:rPr>
              <a:t> 3 </a:t>
            </a:r>
            <a:r>
              <a:rPr lang="ru-RU" sz="1400" dirty="0" err="1">
                <a:solidFill>
                  <a:srgbClr val="00B0F0"/>
                </a:solidFill>
                <a:latin typeface="Times New Roman" pitchFamily="18" charset="0"/>
                <a:cs typeface="Times New Roman" pitchFamily="18" charset="0"/>
              </a:rPr>
              <a:t>кезеңнен</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тұрды</a:t>
            </a:r>
            <a:r>
              <a:rPr lang="ru-RU" sz="1400" dirty="0">
                <a:solidFill>
                  <a:srgbClr val="00B0F0"/>
                </a:solidFill>
                <a:latin typeface="Times New Roman" pitchFamily="18" charset="0"/>
                <a:cs typeface="Times New Roman" pitchFamily="18" charset="0"/>
              </a:rPr>
              <a:t>. 1 </a:t>
            </a:r>
            <a:r>
              <a:rPr lang="ru-RU" sz="1400" dirty="0" err="1">
                <a:solidFill>
                  <a:srgbClr val="00B0F0"/>
                </a:solidFill>
                <a:latin typeface="Times New Roman" pitchFamily="18" charset="0"/>
                <a:cs typeface="Times New Roman" pitchFamily="18" charset="0"/>
              </a:rPr>
              <a:t>кезең</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Менің</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болашақ</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мамандығым</a:t>
            </a:r>
            <a:r>
              <a:rPr lang="ru-RU" sz="1400" dirty="0">
                <a:solidFill>
                  <a:srgbClr val="00B0F0"/>
                </a:solidFill>
                <a:latin typeface="Times New Roman" pitchFamily="18" charset="0"/>
                <a:cs typeface="Times New Roman" pitchFamily="18" charset="0"/>
              </a:rPr>
              <a:t>», 2 </a:t>
            </a:r>
            <a:r>
              <a:rPr lang="ru-RU" sz="1400" dirty="0" err="1">
                <a:solidFill>
                  <a:srgbClr val="00B0F0"/>
                </a:solidFill>
                <a:latin typeface="Times New Roman" pitchFamily="18" charset="0"/>
                <a:cs typeface="Times New Roman" pitchFamily="18" charset="0"/>
              </a:rPr>
              <a:t>кезең</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Мамандықты</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дұрыс</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таңдау</a:t>
            </a:r>
            <a:r>
              <a:rPr lang="ru-RU" sz="1400" dirty="0">
                <a:solidFill>
                  <a:srgbClr val="00B0F0"/>
                </a:solidFill>
                <a:latin typeface="Times New Roman" pitchFamily="18" charset="0"/>
                <a:cs typeface="Times New Roman" pitchFamily="18" charset="0"/>
              </a:rPr>
              <a:t> – </a:t>
            </a:r>
            <a:r>
              <a:rPr lang="ru-RU" sz="1400" dirty="0" err="1">
                <a:solidFill>
                  <a:srgbClr val="00B0F0"/>
                </a:solidFill>
                <a:latin typeface="Times New Roman" pitchFamily="18" charset="0"/>
                <a:cs typeface="Times New Roman" pitchFamily="18" charset="0"/>
              </a:rPr>
              <a:t>табысты</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өмірдің</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кілті</a:t>
            </a:r>
            <a:r>
              <a:rPr lang="ru-RU" sz="1400" dirty="0">
                <a:solidFill>
                  <a:srgbClr val="00B0F0"/>
                </a:solidFill>
                <a:latin typeface="Times New Roman" pitchFamily="18" charset="0"/>
                <a:cs typeface="Times New Roman" pitchFamily="18" charset="0"/>
              </a:rPr>
              <a:t>» және 3 </a:t>
            </a:r>
            <a:r>
              <a:rPr lang="ru-RU" sz="1400" dirty="0" err="1">
                <a:solidFill>
                  <a:srgbClr val="00B0F0"/>
                </a:solidFill>
                <a:latin typeface="Times New Roman" pitchFamily="18" charset="0"/>
                <a:cs typeface="Times New Roman" pitchFamily="18" charset="0"/>
              </a:rPr>
              <a:t>кезең</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Алуан</a:t>
            </a:r>
            <a:r>
              <a:rPr lang="ru-RU" sz="1400" dirty="0">
                <a:solidFill>
                  <a:srgbClr val="00B0F0"/>
                </a:solidFill>
                <a:latin typeface="Times New Roman" pitchFamily="18" charset="0"/>
                <a:cs typeface="Times New Roman" pitchFamily="18" charset="0"/>
              </a:rPr>
              <a:t> – </a:t>
            </a:r>
            <a:r>
              <a:rPr lang="ru-RU" sz="1400" dirty="0" err="1">
                <a:solidFill>
                  <a:srgbClr val="00B0F0"/>
                </a:solidFill>
                <a:latin typeface="Times New Roman" pitchFamily="18" charset="0"/>
                <a:cs typeface="Times New Roman" pitchFamily="18" charset="0"/>
              </a:rPr>
              <a:t>алуан</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кәсіп</a:t>
            </a:r>
            <a:r>
              <a:rPr lang="ru-RU" sz="1400" dirty="0">
                <a:solidFill>
                  <a:srgbClr val="00B0F0"/>
                </a:solidFill>
                <a:latin typeface="Times New Roman" pitchFamily="18" charset="0"/>
                <a:cs typeface="Times New Roman" pitchFamily="18" charset="0"/>
              </a:rPr>
              <a:t> бар, </a:t>
            </a:r>
            <a:r>
              <a:rPr lang="ru-RU" sz="1400" dirty="0" err="1">
                <a:solidFill>
                  <a:srgbClr val="00B0F0"/>
                </a:solidFill>
                <a:latin typeface="Times New Roman" pitchFamily="18" charset="0"/>
                <a:cs typeface="Times New Roman" pitchFamily="18" charset="0"/>
              </a:rPr>
              <a:t>таңдай</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біл</a:t>
            </a:r>
            <a:r>
              <a:rPr lang="ru-RU" sz="1400" dirty="0">
                <a:solidFill>
                  <a:srgbClr val="00B0F0"/>
                </a:solidFill>
                <a:latin typeface="Times New Roman" pitchFamily="18" charset="0"/>
                <a:cs typeface="Times New Roman" pitchFamily="18" charset="0"/>
              </a:rPr>
              <a:t> де, </a:t>
            </a:r>
            <a:r>
              <a:rPr lang="ru-RU" sz="1400" dirty="0" err="1">
                <a:solidFill>
                  <a:srgbClr val="00B0F0"/>
                </a:solidFill>
                <a:latin typeface="Times New Roman" pitchFamily="18" charset="0"/>
                <a:cs typeface="Times New Roman" pitchFamily="18" charset="0"/>
              </a:rPr>
              <a:t>талап</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қыл</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деп</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аталды</a:t>
            </a:r>
            <a:r>
              <a:rPr lang="ru-RU" sz="1400" dirty="0">
                <a:solidFill>
                  <a:srgbClr val="00B0F0"/>
                </a:solidFill>
                <a:latin typeface="Times New Roman" pitchFamily="18" charset="0"/>
                <a:cs typeface="Times New Roman" pitchFamily="18" charset="0"/>
              </a:rPr>
              <a:t>. Осы </a:t>
            </a:r>
            <a:r>
              <a:rPr lang="ru-RU" sz="1400" dirty="0" err="1">
                <a:solidFill>
                  <a:srgbClr val="00B0F0"/>
                </a:solidFill>
                <a:latin typeface="Times New Roman" pitchFamily="18" charset="0"/>
                <a:cs typeface="Times New Roman" pitchFamily="18" charset="0"/>
              </a:rPr>
              <a:t>кезеңде</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біздің</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үміткер</a:t>
            </a:r>
            <a:r>
              <a:rPr lang="ru-RU" sz="1400" dirty="0">
                <a:solidFill>
                  <a:srgbClr val="00B0F0"/>
                </a:solidFill>
                <a:latin typeface="Times New Roman" pitchFamily="18" charset="0"/>
                <a:cs typeface="Times New Roman" pitchFamily="18" charset="0"/>
              </a:rPr>
              <a:t> топ </a:t>
            </a:r>
            <a:r>
              <a:rPr lang="ru-RU" sz="1400" dirty="0" err="1">
                <a:solidFill>
                  <a:srgbClr val="00B0F0"/>
                </a:solidFill>
                <a:latin typeface="Times New Roman" pitchFamily="18" charset="0"/>
                <a:cs typeface="Times New Roman" pitchFamily="18" charset="0"/>
              </a:rPr>
              <a:t>жарып</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жүлделі</a:t>
            </a:r>
            <a:r>
              <a:rPr lang="ru-RU" sz="1400" dirty="0">
                <a:solidFill>
                  <a:srgbClr val="00B0F0"/>
                </a:solidFill>
                <a:latin typeface="Times New Roman" pitchFamily="18" charset="0"/>
                <a:cs typeface="Times New Roman" pitchFamily="18" charset="0"/>
              </a:rPr>
              <a:t> ІІ </a:t>
            </a:r>
            <a:r>
              <a:rPr lang="ru-RU" sz="1400" dirty="0" err="1">
                <a:solidFill>
                  <a:srgbClr val="00B0F0"/>
                </a:solidFill>
                <a:latin typeface="Times New Roman" pitchFamily="18" charset="0"/>
                <a:cs typeface="Times New Roman" pitchFamily="18" charset="0"/>
              </a:rPr>
              <a:t>орынға</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ие</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болды</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Келешекте</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азат</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елдің</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азат</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ұрпақтары</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осылай</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өз</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білімін</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біліктілігін</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іске</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жаратып</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осындай</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шыңдардан</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көріне</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берсін</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деген</a:t>
            </a:r>
            <a:r>
              <a:rPr lang="ru-RU" sz="1400" dirty="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тілегім</a:t>
            </a:r>
            <a:r>
              <a:rPr lang="kk-KZ" sz="1400" dirty="0" smtClean="0">
                <a:solidFill>
                  <a:srgbClr val="00B0F0"/>
                </a:solidFill>
                <a:latin typeface="Times New Roman" pitchFamily="18" charset="0"/>
                <a:cs typeface="Times New Roman" pitchFamily="18" charset="0"/>
              </a:rPr>
              <a:t>із</a:t>
            </a:r>
            <a:r>
              <a:rPr lang="ru-RU" sz="1400" dirty="0" smtClean="0">
                <a:solidFill>
                  <a:srgbClr val="00B0F0"/>
                </a:solidFill>
                <a:latin typeface="Times New Roman" pitchFamily="18" charset="0"/>
                <a:cs typeface="Times New Roman" pitchFamily="18" charset="0"/>
              </a:rPr>
              <a:t> </a:t>
            </a:r>
            <a:r>
              <a:rPr lang="ru-RU" sz="1400" dirty="0">
                <a:solidFill>
                  <a:srgbClr val="00B0F0"/>
                </a:solidFill>
                <a:latin typeface="Times New Roman" pitchFamily="18" charset="0"/>
                <a:cs typeface="Times New Roman" pitchFamily="18" charset="0"/>
              </a:rPr>
              <a:t>бар. </a:t>
            </a:r>
            <a:r>
              <a:rPr lang="ru-RU" sz="1400" dirty="0" err="1">
                <a:solidFill>
                  <a:srgbClr val="00B0F0"/>
                </a:solidFill>
                <a:latin typeface="Times New Roman" pitchFamily="18" charset="0"/>
                <a:cs typeface="Times New Roman" pitchFamily="18" charset="0"/>
              </a:rPr>
              <a:t>Жетекшісі</a:t>
            </a:r>
            <a:r>
              <a:rPr lang="ru-RU" sz="1400" dirty="0">
                <a:solidFill>
                  <a:srgbClr val="00B0F0"/>
                </a:solidFill>
                <a:latin typeface="Times New Roman" pitchFamily="18" charset="0"/>
                <a:cs typeface="Times New Roman" pitchFamily="18" charset="0"/>
              </a:rPr>
              <a:t> </a:t>
            </a:r>
            <a:r>
              <a:rPr lang="ru-RU" sz="1400" dirty="0" smtClean="0">
                <a:solidFill>
                  <a:srgbClr val="00B0F0"/>
                </a:solidFill>
                <a:latin typeface="Times New Roman" pitchFamily="18" charset="0"/>
                <a:cs typeface="Times New Roman" pitchFamily="18" charset="0"/>
              </a:rPr>
              <a:t>Сеитова </a:t>
            </a:r>
            <a:r>
              <a:rPr lang="ru-RU" sz="1400" dirty="0" err="1" smtClean="0">
                <a:solidFill>
                  <a:srgbClr val="00B0F0"/>
                </a:solidFill>
                <a:latin typeface="Times New Roman" pitchFamily="18" charset="0"/>
                <a:cs typeface="Times New Roman" pitchFamily="18" charset="0"/>
              </a:rPr>
              <a:t>Айжан</a:t>
            </a:r>
            <a:r>
              <a:rPr lang="ru-RU" sz="1400" dirty="0" smtClean="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Қадылбекова</a:t>
            </a:r>
            <a:r>
              <a:rPr lang="ru-RU" sz="1400" dirty="0" smtClean="0">
                <a:solidFill>
                  <a:srgbClr val="00B0F0"/>
                </a:solidFill>
                <a:latin typeface="Times New Roman" pitchFamily="18" charset="0"/>
                <a:cs typeface="Times New Roman" pitchFamily="18" charset="0"/>
              </a:rPr>
              <a:t> және </a:t>
            </a:r>
            <a:r>
              <a:rPr lang="ru-RU" sz="1400" dirty="0" err="1">
                <a:solidFill>
                  <a:srgbClr val="00B0F0"/>
                </a:solidFill>
                <a:latin typeface="Times New Roman" pitchFamily="18" charset="0"/>
                <a:cs typeface="Times New Roman" pitchFamily="18" charset="0"/>
              </a:rPr>
              <a:t>өндірістік</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оқыту</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шебері</a:t>
            </a:r>
            <a:r>
              <a:rPr lang="ru-RU" sz="1400" dirty="0">
                <a:solidFill>
                  <a:srgbClr val="00B0F0"/>
                </a:solidFill>
                <a:latin typeface="Times New Roman" pitchFamily="18" charset="0"/>
                <a:cs typeface="Times New Roman" pitchFamily="18" charset="0"/>
              </a:rPr>
              <a:t>  Ильясова Жулдыз </a:t>
            </a:r>
            <a:r>
              <a:rPr lang="ru-RU" sz="1400" dirty="0" err="1">
                <a:solidFill>
                  <a:srgbClr val="00B0F0"/>
                </a:solidFill>
                <a:latin typeface="Times New Roman" pitchFamily="18" charset="0"/>
                <a:cs typeface="Times New Roman" pitchFamily="18" charset="0"/>
              </a:rPr>
              <a:t>Канатовна</a:t>
            </a:r>
            <a:r>
              <a:rPr lang="ru-RU" sz="1400" dirty="0">
                <a:solidFill>
                  <a:srgbClr val="00B0F0"/>
                </a:solidFill>
                <a:latin typeface="Times New Roman" pitchFamily="18" charset="0"/>
                <a:cs typeface="Times New Roman" pitchFamily="18" charset="0"/>
              </a:rPr>
              <a:t> </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2" y="6117233"/>
            <a:ext cx="3267075" cy="72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228184" y="1628800"/>
            <a:ext cx="2915817" cy="160043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400" dirty="0" smtClean="0">
                <a:solidFill>
                  <a:srgbClr val="00B0F0"/>
                </a:solidFill>
                <a:latin typeface="Times New Roman" pitchFamily="18" charset="0"/>
                <a:cs typeface="Times New Roman" pitchFamily="18" charset="0"/>
              </a:rPr>
              <a:t>    Сайысқа Алматы облысының</a:t>
            </a:r>
          </a:p>
          <a:p>
            <a:pPr algn="ctr"/>
            <a:r>
              <a:rPr lang="kk-KZ" sz="1400" dirty="0">
                <a:solidFill>
                  <a:srgbClr val="00B0F0"/>
                </a:solidFill>
                <a:latin typeface="Times New Roman" pitchFamily="18" charset="0"/>
                <a:cs typeface="Times New Roman" pitchFamily="18" charset="0"/>
              </a:rPr>
              <a:t>к</a:t>
            </a:r>
            <a:r>
              <a:rPr lang="kk-KZ" sz="1400" dirty="0" smtClean="0">
                <a:solidFill>
                  <a:srgbClr val="00B0F0"/>
                </a:solidFill>
                <a:latin typeface="Times New Roman" pitchFamily="18" charset="0"/>
                <a:cs typeface="Times New Roman" pitchFamily="18" charset="0"/>
              </a:rPr>
              <a:t>олледждерінен 30 үміткер қатысып, біздің колледж студенті </a:t>
            </a:r>
          </a:p>
          <a:p>
            <a:pPr algn="ctr"/>
            <a:r>
              <a:rPr lang="kk-KZ" sz="1400" dirty="0" smtClean="0">
                <a:solidFill>
                  <a:srgbClr val="00B0F0"/>
                </a:solidFill>
                <a:latin typeface="Times New Roman" pitchFamily="18" charset="0"/>
                <a:cs typeface="Times New Roman" pitchFamily="18" charset="0"/>
              </a:rPr>
              <a:t>Алланиязова Бибіназ білімділігі </a:t>
            </a:r>
          </a:p>
          <a:p>
            <a:pPr algn="ctr"/>
            <a:r>
              <a:rPr lang="kk-KZ" sz="1400" dirty="0">
                <a:solidFill>
                  <a:srgbClr val="00B0F0"/>
                </a:solidFill>
                <a:latin typeface="Times New Roman" pitchFamily="18" charset="0"/>
                <a:cs typeface="Times New Roman" pitchFamily="18" charset="0"/>
              </a:rPr>
              <a:t>м</a:t>
            </a:r>
            <a:r>
              <a:rPr lang="kk-KZ" sz="1400" dirty="0" smtClean="0">
                <a:solidFill>
                  <a:srgbClr val="00B0F0"/>
                </a:solidFill>
                <a:latin typeface="Times New Roman" pitchFamily="18" charset="0"/>
                <a:cs typeface="Times New Roman" pitchFamily="18" charset="0"/>
              </a:rPr>
              <a:t>ен тапқырлығының арқасында </a:t>
            </a:r>
          </a:p>
          <a:p>
            <a:pPr algn="ctr"/>
            <a:r>
              <a:rPr lang="kk-KZ" sz="1400" dirty="0" smtClean="0">
                <a:solidFill>
                  <a:srgbClr val="00B0F0"/>
                </a:solidFill>
                <a:latin typeface="Times New Roman" pitchFamily="18" charset="0"/>
                <a:cs typeface="Times New Roman" pitchFamily="18" charset="0"/>
              </a:rPr>
              <a:t>алға шықты.</a:t>
            </a:r>
          </a:p>
          <a:p>
            <a:endParaRPr lang="ru-RU" sz="1400" dirty="0">
              <a:latin typeface="Times New Roman" pitchFamily="18" charset="0"/>
              <a:cs typeface="Times New Roman" pitchFamily="18" charset="0"/>
            </a:endParaRPr>
          </a:p>
        </p:txBody>
      </p:sp>
    </p:spTree>
    <p:extLst>
      <p:ext uri="{BB962C8B-B14F-4D97-AF65-F5344CB8AC3E}">
        <p14:creationId xmlns:p14="http://schemas.microsoft.com/office/powerpoint/2010/main" val="14226728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1" y="762136"/>
            <a:ext cx="2402282" cy="1861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0334" y="4366249"/>
            <a:ext cx="2536576" cy="1903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421" y="4300896"/>
            <a:ext cx="2710729" cy="203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7305" y="762136"/>
            <a:ext cx="2392560" cy="1884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554" t="13169" r="16701" b="6421"/>
          <a:stretch/>
        </p:blipFill>
        <p:spPr bwMode="auto">
          <a:xfrm>
            <a:off x="2964010" y="50332"/>
            <a:ext cx="2976142" cy="2143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8224" y="2564904"/>
            <a:ext cx="2464568" cy="184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5999" y="2556272"/>
            <a:ext cx="2308609" cy="1858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64010" y="4581128"/>
            <a:ext cx="3120157" cy="2208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5536" y="332656"/>
            <a:ext cx="2322302"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itchFamily="2" charset="2"/>
              <a:buChar char="q"/>
            </a:pPr>
            <a:r>
              <a:rPr lang="ru-RU" sz="1400" dirty="0" smtClean="0">
                <a:solidFill>
                  <a:srgbClr val="FF0000"/>
                </a:solidFill>
                <a:latin typeface="Times New Roman" pitchFamily="18" charset="0"/>
                <a:cs typeface="Times New Roman" pitchFamily="18" charset="0"/>
              </a:rPr>
              <a:t>КОЛЛЕДЖ  ЖАСТАРЫ</a:t>
            </a:r>
            <a:endParaRPr lang="ru-RU" sz="1400" dirty="0">
              <a:solidFill>
                <a:srgbClr val="FF0000"/>
              </a:solidFill>
              <a:latin typeface="Times New Roman" pitchFamily="18" charset="0"/>
              <a:cs typeface="Times New Roman" pitchFamily="18" charset="0"/>
            </a:endParaRPr>
          </a:p>
        </p:txBody>
      </p:sp>
      <p:sp>
        <p:nvSpPr>
          <p:cNvPr id="3" name="TextBox 2"/>
          <p:cNvSpPr txBox="1"/>
          <p:nvPr/>
        </p:nvSpPr>
        <p:spPr>
          <a:xfrm>
            <a:off x="2783990" y="2195572"/>
            <a:ext cx="3240360" cy="73866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ru-RU" sz="1400" dirty="0" smtClean="0">
                <a:latin typeface="Times New Roman" pitchFamily="18" charset="0"/>
                <a:cs typeface="Times New Roman" pitchFamily="18" charset="0"/>
              </a:rPr>
              <a:t> </a:t>
            </a:r>
            <a:r>
              <a:rPr lang="kk-KZ" sz="1400" dirty="0" smtClean="0">
                <a:solidFill>
                  <a:srgbClr val="FF0000"/>
                </a:solidFill>
                <a:latin typeface="Times New Roman" pitchFamily="18" charset="0"/>
                <a:cs typeface="Times New Roman" pitchFamily="18" charset="0"/>
              </a:rPr>
              <a:t>«Амиго»  клубының жетекшісі</a:t>
            </a:r>
          </a:p>
          <a:p>
            <a:pPr algn="ctr"/>
            <a:r>
              <a:rPr lang="kk-KZ" sz="1400" dirty="0" smtClean="0">
                <a:solidFill>
                  <a:srgbClr val="FF0000"/>
                </a:solidFill>
                <a:latin typeface="Times New Roman" pitchFamily="18" charset="0"/>
                <a:cs typeface="Times New Roman" pitchFamily="18" charset="0"/>
              </a:rPr>
              <a:t>Жумагулов Жанболат  Оразбекович</a:t>
            </a:r>
          </a:p>
          <a:p>
            <a:pPr algn="ctr"/>
            <a:r>
              <a:rPr lang="kk-KZ" sz="1400" dirty="0" smtClean="0">
                <a:solidFill>
                  <a:srgbClr val="FF0000"/>
                </a:solidFill>
                <a:latin typeface="Times New Roman" pitchFamily="18" charset="0"/>
                <a:cs typeface="Times New Roman" pitchFamily="18" charset="0"/>
              </a:rPr>
              <a:t>  </a:t>
            </a:r>
            <a:endParaRPr lang="ru-RU" sz="1400" dirty="0">
              <a:solidFill>
                <a:srgbClr val="FF0000"/>
              </a:solidFill>
              <a:latin typeface="Times New Roman" pitchFamily="18" charset="0"/>
              <a:cs typeface="Times New Roman" pitchFamily="18" charset="0"/>
            </a:endParaRPr>
          </a:p>
        </p:txBody>
      </p:sp>
      <p:sp>
        <p:nvSpPr>
          <p:cNvPr id="5" name="TextBox 4"/>
          <p:cNvSpPr txBox="1"/>
          <p:nvPr/>
        </p:nvSpPr>
        <p:spPr>
          <a:xfrm>
            <a:off x="2330293" y="2936440"/>
            <a:ext cx="4248472" cy="1815882"/>
          </a:xfrm>
          <a:prstGeom prst="rect">
            <a:avLst/>
          </a:prstGeom>
          <a:noFill/>
        </p:spPr>
        <p:txBody>
          <a:bodyPr wrap="square" rtlCol="0">
            <a:spAutoFit/>
          </a:bodyPr>
          <a:lstStyle/>
          <a:p>
            <a:pPr algn="ctr"/>
            <a:r>
              <a:rPr lang="kk-KZ" sz="1400" dirty="0" smtClean="0">
                <a:latin typeface="Times New Roman" pitchFamily="18" charset="0"/>
                <a:cs typeface="Times New Roman" pitchFamily="18" charset="0"/>
              </a:rPr>
              <a:t>     </a:t>
            </a:r>
            <a:r>
              <a:rPr lang="kk-KZ" sz="1400" dirty="0" smtClean="0">
                <a:solidFill>
                  <a:srgbClr val="00B0F0"/>
                </a:solidFill>
                <a:latin typeface="Times New Roman" pitchFamily="18" charset="0"/>
                <a:cs typeface="Times New Roman" pitchFamily="18" charset="0"/>
              </a:rPr>
              <a:t>Біздің колледжде  жайдарман тапқырлар</a:t>
            </a:r>
          </a:p>
          <a:p>
            <a:pPr algn="ctr"/>
            <a:r>
              <a:rPr lang="kk-KZ" sz="1400" dirty="0">
                <a:solidFill>
                  <a:srgbClr val="00B0F0"/>
                </a:solidFill>
                <a:latin typeface="Times New Roman" pitchFamily="18" charset="0"/>
                <a:cs typeface="Times New Roman" pitchFamily="18" charset="0"/>
              </a:rPr>
              <a:t>к</a:t>
            </a:r>
            <a:r>
              <a:rPr lang="kk-KZ" sz="1400" dirty="0" smtClean="0">
                <a:solidFill>
                  <a:srgbClr val="00B0F0"/>
                </a:solidFill>
                <a:latin typeface="Times New Roman" pitchFamily="18" charset="0"/>
                <a:cs typeface="Times New Roman" pitchFamily="18" charset="0"/>
              </a:rPr>
              <a:t>лубы ашылды, қазіргі таңда  жайдарман «Амиго»</a:t>
            </a:r>
          </a:p>
          <a:p>
            <a:pPr algn="ctr"/>
            <a:r>
              <a:rPr lang="kk-KZ" sz="1400" dirty="0" smtClean="0">
                <a:solidFill>
                  <a:srgbClr val="00B0F0"/>
                </a:solidFill>
                <a:latin typeface="Times New Roman" pitchFamily="18" charset="0"/>
                <a:cs typeface="Times New Roman" pitchFamily="18" charset="0"/>
              </a:rPr>
              <a:t> клубы  аудандық жарыстарға дайындық үстінде.</a:t>
            </a:r>
          </a:p>
          <a:p>
            <a:pPr algn="ctr"/>
            <a:r>
              <a:rPr lang="kk-KZ" sz="1400" dirty="0" smtClean="0">
                <a:solidFill>
                  <a:srgbClr val="00B0F0"/>
                </a:solidFill>
                <a:latin typeface="Times New Roman" pitchFamily="18" charset="0"/>
                <a:cs typeface="Times New Roman" pitchFamily="18" charset="0"/>
              </a:rPr>
              <a:t>Жумагулов Жанболат Оразбекович жетекшілігімен 2017-2018 </a:t>
            </a:r>
            <a:r>
              <a:rPr lang="kk-KZ" sz="1400" dirty="0">
                <a:solidFill>
                  <a:srgbClr val="00B0F0"/>
                </a:solidFill>
                <a:latin typeface="Times New Roman" pitchFamily="18" charset="0"/>
                <a:cs typeface="Times New Roman" pitchFamily="18" charset="0"/>
              </a:rPr>
              <a:t>оқу жылы «</a:t>
            </a:r>
            <a:r>
              <a:rPr lang="en-US" sz="1400" dirty="0">
                <a:solidFill>
                  <a:srgbClr val="00B0F0"/>
                </a:solidFill>
                <a:latin typeface="Times New Roman" pitchFamily="18" charset="0"/>
                <a:cs typeface="Times New Roman" pitchFamily="18" charset="0"/>
              </a:rPr>
              <a:t>Student’s party</a:t>
            </a:r>
            <a:r>
              <a:rPr lang="kk-KZ" sz="1400" dirty="0">
                <a:solidFill>
                  <a:srgbClr val="00B0F0"/>
                </a:solidFill>
                <a:latin typeface="Times New Roman" pitchFamily="18" charset="0"/>
                <a:cs typeface="Times New Roman" pitchFamily="18" charset="0"/>
              </a:rPr>
              <a:t>» атты «Жайдарман» ойындарының</a:t>
            </a:r>
          </a:p>
          <a:p>
            <a:pPr algn="ctr"/>
            <a:r>
              <a:rPr lang="kk-KZ" sz="1400" dirty="0">
                <a:solidFill>
                  <a:srgbClr val="00B0F0"/>
                </a:solidFill>
                <a:latin typeface="Times New Roman" pitchFamily="18" charset="0"/>
                <a:cs typeface="Times New Roman" pitchFamily="18" charset="0"/>
              </a:rPr>
              <a:t> ІІ орын жеңімпазы атанды.</a:t>
            </a:r>
            <a:endParaRPr lang="ru-RU" sz="1400" dirty="0">
              <a:solidFill>
                <a:srgbClr val="00B0F0"/>
              </a:solidFill>
              <a:latin typeface="Times New Roman" pitchFamily="18" charset="0"/>
              <a:cs typeface="Times New Roman" pitchFamily="18" charset="0"/>
            </a:endParaRPr>
          </a:p>
          <a:p>
            <a:pPr algn="ctr"/>
            <a:endParaRPr lang="ru-RU" sz="1400" dirty="0">
              <a:latin typeface="Times New Roman" pitchFamily="18" charset="0"/>
              <a:cs typeface="Times New Roman" pitchFamily="18" charset="0"/>
            </a:endParaRPr>
          </a:p>
        </p:txBody>
      </p:sp>
    </p:spTree>
    <p:extLst>
      <p:ext uri="{BB962C8B-B14F-4D97-AF65-F5344CB8AC3E}">
        <p14:creationId xmlns:p14="http://schemas.microsoft.com/office/powerpoint/2010/main" val="449657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675019"/>
            <a:ext cx="6192688" cy="3367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75603" y="4149080"/>
            <a:ext cx="5904656" cy="2154436"/>
          </a:xfrm>
          <a:prstGeom prst="rect">
            <a:avLst/>
          </a:prstGeom>
          <a:noFill/>
        </p:spPr>
        <p:txBody>
          <a:bodyPr wrap="square" rtlCol="0">
            <a:spAutoFit/>
          </a:bodyPr>
          <a:lstStyle/>
          <a:p>
            <a:pPr algn="ctr"/>
            <a:endParaRPr lang="kk-KZ" sz="1400" dirty="0" smtClean="0">
              <a:solidFill>
                <a:srgbClr val="FF0000"/>
              </a:solidFill>
            </a:endParaRPr>
          </a:p>
          <a:p>
            <a:pPr algn="ctr"/>
            <a:r>
              <a:rPr lang="kk-KZ" sz="1600" dirty="0" smtClean="0">
                <a:solidFill>
                  <a:srgbClr val="FF0000"/>
                </a:solidFill>
                <a:latin typeface="Times New Roman" pitchFamily="18" charset="0"/>
                <a:cs typeface="Times New Roman" pitchFamily="18" charset="0"/>
              </a:rPr>
              <a:t>«Жамбыл ауданы жастар ресурстық орталығы»  </a:t>
            </a:r>
          </a:p>
          <a:p>
            <a:pPr algn="ctr"/>
            <a:r>
              <a:rPr lang="kk-KZ" sz="1600" dirty="0" smtClean="0">
                <a:solidFill>
                  <a:srgbClr val="FF0000"/>
                </a:solidFill>
                <a:latin typeface="Times New Roman" pitchFamily="18" charset="0"/>
                <a:cs typeface="Times New Roman" pitchFamily="18" charset="0"/>
              </a:rPr>
              <a:t>08.10.2018 жылы колледж студентерімен кездесу өткізді</a:t>
            </a:r>
          </a:p>
          <a:p>
            <a:pPr algn="ctr"/>
            <a:endParaRPr lang="kk-KZ" sz="1400" dirty="0">
              <a:solidFill>
                <a:srgbClr val="FF0000"/>
              </a:solidFill>
              <a:latin typeface="Times New Roman" pitchFamily="18" charset="0"/>
              <a:cs typeface="Times New Roman" pitchFamily="18" charset="0"/>
            </a:endParaRPr>
          </a:p>
          <a:p>
            <a:pPr algn="ctr"/>
            <a:r>
              <a:rPr lang="kk-KZ" sz="1400" dirty="0" smtClean="0">
                <a:solidFill>
                  <a:srgbClr val="00B0F0"/>
                </a:solidFill>
                <a:latin typeface="Times New Roman" pitchFamily="18" charset="0"/>
                <a:cs typeface="Times New Roman" pitchFamily="18" charset="0"/>
              </a:rPr>
              <a:t>     Жастар саясатының негізгі мақсаты жастарды қоғамда белсенділікке, </a:t>
            </a:r>
          </a:p>
          <a:p>
            <a:pPr algn="ctr"/>
            <a:r>
              <a:rPr lang="kk-KZ" sz="1400" dirty="0" smtClean="0">
                <a:solidFill>
                  <a:srgbClr val="00B0F0"/>
                </a:solidFill>
                <a:latin typeface="Times New Roman" pitchFamily="18" charset="0"/>
                <a:cs typeface="Times New Roman" pitchFamily="18" charset="0"/>
              </a:rPr>
              <a:t>қайырымдылыққа, өз идеяларын ұсынуға қоғамдық іс-шараларға белсенді </a:t>
            </a:r>
          </a:p>
          <a:p>
            <a:pPr algn="ctr"/>
            <a:r>
              <a:rPr lang="kk-KZ" sz="1400" dirty="0">
                <a:solidFill>
                  <a:srgbClr val="00B0F0"/>
                </a:solidFill>
                <a:latin typeface="Times New Roman" pitchFamily="18" charset="0"/>
                <a:cs typeface="Times New Roman" pitchFamily="18" charset="0"/>
              </a:rPr>
              <a:t>қ</a:t>
            </a:r>
            <a:r>
              <a:rPr lang="kk-KZ" sz="1400" dirty="0" smtClean="0">
                <a:solidFill>
                  <a:srgbClr val="00B0F0"/>
                </a:solidFill>
                <a:latin typeface="Times New Roman" pitchFamily="18" charset="0"/>
                <a:cs typeface="Times New Roman" pitchFamily="18" charset="0"/>
              </a:rPr>
              <a:t>атысуға сонымен қатар, студенттердің инновациялық мүмкіндіктерін </a:t>
            </a:r>
          </a:p>
          <a:p>
            <a:pPr algn="ctr"/>
            <a:r>
              <a:rPr lang="kk-KZ" sz="1400" dirty="0" smtClean="0">
                <a:solidFill>
                  <a:srgbClr val="00B0F0"/>
                </a:solidFill>
                <a:latin typeface="Times New Roman" pitchFamily="18" charset="0"/>
                <a:cs typeface="Times New Roman" pitchFamily="18" charset="0"/>
              </a:rPr>
              <a:t>дамытуға қолдау көрсету</a:t>
            </a:r>
            <a:r>
              <a:rPr lang="kk-KZ" sz="1400" dirty="0">
                <a:solidFill>
                  <a:srgbClr val="00B0F0"/>
                </a:solidFill>
                <a:latin typeface="Times New Roman" pitchFamily="18" charset="0"/>
                <a:cs typeface="Times New Roman" pitchFamily="18" charset="0"/>
              </a:rPr>
              <a:t>. Жетекшісі Досалы Балжан.</a:t>
            </a:r>
          </a:p>
          <a:p>
            <a:endParaRPr lang="ru-RU" dirty="0">
              <a:solidFill>
                <a:srgbClr val="00B0F0"/>
              </a:solidFill>
            </a:endParaRPr>
          </a:p>
        </p:txBody>
      </p:sp>
      <p:sp>
        <p:nvSpPr>
          <p:cNvPr id="3" name="TextBox 2"/>
          <p:cNvSpPr txBox="1"/>
          <p:nvPr/>
        </p:nvSpPr>
        <p:spPr>
          <a:xfrm>
            <a:off x="323528" y="170526"/>
            <a:ext cx="1568699"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itchFamily="2" charset="2"/>
              <a:buChar char="q"/>
            </a:pPr>
            <a:r>
              <a:rPr lang="kk-KZ" sz="1400" dirty="0" smtClean="0">
                <a:solidFill>
                  <a:srgbClr val="FF0000"/>
                </a:solidFill>
                <a:latin typeface="Times New Roman" pitchFamily="18" charset="0"/>
                <a:cs typeface="Times New Roman" pitchFamily="18" charset="0"/>
              </a:rPr>
              <a:t>КЕЗДЕСУЛЕР</a:t>
            </a:r>
            <a:endParaRPr lang="ru-RU" sz="1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1802320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1980</TotalTime>
  <Words>1400</Words>
  <Application>Microsoft Office PowerPoint</Application>
  <PresentationFormat>Экран (4:3)</PresentationFormat>
  <Paragraphs>159</Paragraphs>
  <Slides>18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Тема Office</vt:lpstr>
      <vt:lpstr>КОЛЛЕДЖ ТЫНЫСЫ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Директор-бас редактор                     Алтаев Б.Б. Мекен     жайымыз: 040600. Ұзынағаш. Сарыбай би 71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Колледж тынысы</dc:title>
  <dc:creator>User</dc:creator>
  <cp:lastModifiedBy>User</cp:lastModifiedBy>
  <cp:revision>358</cp:revision>
  <cp:lastPrinted>2018-10-03T14:56:43Z</cp:lastPrinted>
  <dcterms:created xsi:type="dcterms:W3CDTF">2018-10-03T03:10:51Z</dcterms:created>
  <dcterms:modified xsi:type="dcterms:W3CDTF">2019-06-11T05:04:14Z</dcterms:modified>
</cp:coreProperties>
</file>