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8" r:id="rId3"/>
    <p:sldId id="282" r:id="rId4"/>
    <p:sldId id="262" r:id="rId5"/>
    <p:sldId id="264" r:id="rId6"/>
    <p:sldId id="270" r:id="rId7"/>
    <p:sldId id="271" r:id="rId8"/>
    <p:sldId id="272" r:id="rId9"/>
    <p:sldId id="273" r:id="rId10"/>
    <p:sldId id="269" r:id="rId11"/>
    <p:sldId id="274" r:id="rId12"/>
    <p:sldId id="276" r:id="rId13"/>
    <p:sldId id="266" r:id="rId14"/>
    <p:sldId id="280" r:id="rId15"/>
    <p:sldId id="279" r:id="rId16"/>
    <p:sldId id="275" r:id="rId17"/>
    <p:sldId id="281" r:id="rId18"/>
    <p:sldId id="267" r:id="rId19"/>
    <p:sldId id="268" r:id="rId20"/>
    <p:sldId id="258"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70" autoAdjust="0"/>
  </p:normalViewPr>
  <p:slideViewPr>
    <p:cSldViewPr>
      <p:cViewPr varScale="1">
        <p:scale>
          <a:sx n="62" d="100"/>
          <a:sy n="62" d="100"/>
        </p:scale>
        <p:origin x="-1324"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57219D-6B84-4391-9125-F73E235B8A86}" type="datetimeFigureOut">
              <a:rPr lang="ru-RU" smtClean="0"/>
              <a:t>06.01.2020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F70084-20D1-4166-A4A6-DC1740525C6E}" type="slidenum">
              <a:rPr lang="ru-RU" smtClean="0"/>
              <a:t>‹#›</a:t>
            </a:fld>
            <a:endParaRPr lang="ru-RU"/>
          </a:p>
        </p:txBody>
      </p:sp>
    </p:spTree>
    <p:extLst>
      <p:ext uri="{BB962C8B-B14F-4D97-AF65-F5344CB8AC3E}">
        <p14:creationId xmlns:p14="http://schemas.microsoft.com/office/powerpoint/2010/main" val="1246205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70084-20D1-4166-A4A6-DC1740525C6E}" type="slidenum">
              <a:rPr lang="ru-RU" smtClean="0"/>
              <a:t>1</a:t>
            </a:fld>
            <a:endParaRPr lang="ru-RU"/>
          </a:p>
        </p:txBody>
      </p:sp>
    </p:spTree>
    <p:extLst>
      <p:ext uri="{BB962C8B-B14F-4D97-AF65-F5344CB8AC3E}">
        <p14:creationId xmlns:p14="http://schemas.microsoft.com/office/powerpoint/2010/main" val="388194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70084-20D1-4166-A4A6-DC1740525C6E}" type="slidenum">
              <a:rPr lang="ru-RU" smtClean="0"/>
              <a:t>20</a:t>
            </a:fld>
            <a:endParaRPr lang="ru-RU"/>
          </a:p>
        </p:txBody>
      </p:sp>
    </p:spTree>
    <p:extLst>
      <p:ext uri="{BB962C8B-B14F-4D97-AF65-F5344CB8AC3E}">
        <p14:creationId xmlns:p14="http://schemas.microsoft.com/office/powerpoint/2010/main" val="209351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06.01.2020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06.01.2020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06.01.2020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06.01.2020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06.01.2020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06.01.2020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06.01.2020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06.01.2020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06.01.2020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06.01.2020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06.01.2020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06.01.2020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pl_shkola-6@mail.ru"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11.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7.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s>
</file>

<file path=ppt/slides/_rels/slide12.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s>
</file>

<file path=ppt/slides/_rels/slide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95.png"/></Relationships>
</file>

<file path=ppt/slides/_rels/slide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15.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93.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16.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10" Type="http://schemas.openxmlformats.org/officeDocument/2006/relationships/image" Target="../media/image93.png"/><Relationship Id="rId4" Type="http://schemas.openxmlformats.org/officeDocument/2006/relationships/image" Target="../media/image107.jpeg"/><Relationship Id="rId9" Type="http://schemas.openxmlformats.org/officeDocument/2006/relationships/image" Target="../media/image112.jpeg"/></Relationships>
</file>

<file path=ppt/slides/_rels/slide17.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png"/><Relationship Id="rId7" Type="http://schemas.openxmlformats.org/officeDocument/2006/relationships/image" Target="../media/image118.jpeg"/><Relationship Id="rId2"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image" Target="../media/image117.jpeg"/><Relationship Id="rId11" Type="http://schemas.openxmlformats.org/officeDocument/2006/relationships/image" Target="../media/image122.pn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1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725044" y="882413"/>
            <a:ext cx="5904656" cy="650937"/>
          </a:xfrm>
          <a:prstGeom prst="rect">
            <a:avLst/>
          </a:prstGeom>
          <a:solidFill>
            <a:srgbClr val="00B0F0"/>
          </a:solidFill>
          <a:ln w="38100" cap="flat" cmpd="sng" algn="ctr">
            <a:solidFill>
              <a:srgbClr val="FFFF00"/>
            </a:solidFill>
            <a:prstDash val="solid"/>
          </a:ln>
        </p:spPr>
        <p:style>
          <a:lnRef idx="3">
            <a:schemeClr val="lt1"/>
          </a:lnRef>
          <a:fillRef idx="1">
            <a:schemeClr val="accent6"/>
          </a:fillRef>
          <a:effectRef idx="1">
            <a:schemeClr val="accent6"/>
          </a:effectRef>
          <a:fontRef idx="minor">
            <a:schemeClr val="lt1"/>
          </a:fontRef>
        </p:style>
        <p:txBody>
          <a:bodyPr>
            <a:normAutofit fontScale="90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4800" dirty="0" smtClean="0">
                <a:ln>
                  <a:solidFill>
                    <a:srgbClr val="FFC000"/>
                  </a:solidFill>
                </a:ln>
                <a:solidFill>
                  <a:srgbClr val="FFFF00"/>
                </a:solidFill>
                <a:latin typeface="Times New Roman" pitchFamily="18" charset="0"/>
                <a:cs typeface="Times New Roman" pitchFamily="18" charset="0"/>
              </a:rPr>
              <a:t>КОЛЛЕДЖ ТЫНЫСЫ</a:t>
            </a:r>
            <a:endParaRPr lang="ru-RU" sz="4800" dirty="0">
              <a:ln>
                <a:solidFill>
                  <a:srgbClr val="FFC000"/>
                </a:solidFill>
              </a:ln>
              <a:solidFill>
                <a:srgbClr val="FFFF00"/>
              </a:solidFill>
              <a:latin typeface="Times New Roman" pitchFamily="18" charset="0"/>
              <a:cs typeface="Times New Roman" pitchFamily="18" charset="0"/>
            </a:endParaRPr>
          </a:p>
        </p:txBody>
      </p:sp>
      <p:sp>
        <p:nvSpPr>
          <p:cNvPr id="5" name="Подзаголовок 2"/>
          <p:cNvSpPr txBox="1">
            <a:spLocks/>
          </p:cNvSpPr>
          <p:nvPr/>
        </p:nvSpPr>
        <p:spPr>
          <a:xfrm>
            <a:off x="1907704" y="1620057"/>
            <a:ext cx="5328592" cy="243027"/>
          </a:xfrm>
          <a:prstGeom prst="rect">
            <a:avLst/>
          </a:prstGeo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kk-KZ" sz="1050" b="1" dirty="0" smtClean="0">
                <a:solidFill>
                  <a:schemeClr val="tx1"/>
                </a:solidFill>
                <a:latin typeface="Times New Roman" pitchFamily="18" charset="0"/>
                <a:cs typeface="Times New Roman" pitchFamily="18" charset="0"/>
              </a:rPr>
              <a:t>     </a:t>
            </a:r>
            <a:r>
              <a:rPr lang="en-US" sz="1050" b="1" dirty="0" smtClean="0">
                <a:solidFill>
                  <a:srgbClr val="0070C0"/>
                </a:solidFill>
                <a:latin typeface="Times New Roman" pitchFamily="18" charset="0"/>
                <a:cs typeface="Times New Roman" pitchFamily="18" charset="0"/>
              </a:rPr>
              <a:t> </a:t>
            </a:r>
            <a:r>
              <a:rPr lang="en-US" sz="1050" b="1" dirty="0">
                <a:solidFill>
                  <a:srgbClr val="0070C0"/>
                </a:solidFill>
                <a:latin typeface="Times New Roman" pitchFamily="18" charset="0"/>
                <a:cs typeface="Times New Roman" pitchFamily="18" charset="0"/>
              </a:rPr>
              <a:t>http://</a:t>
            </a:r>
            <a:r>
              <a:rPr lang="en-US" sz="1050" b="1" dirty="0" smtClean="0">
                <a:solidFill>
                  <a:srgbClr val="0070C0"/>
                </a:solidFill>
                <a:latin typeface="Times New Roman" pitchFamily="18" charset="0"/>
                <a:cs typeface="Times New Roman" pitchFamily="18" charset="0"/>
              </a:rPr>
              <a:t>zhambyl-pk.kz                                      </a:t>
            </a:r>
            <a:r>
              <a:rPr lang="kk-KZ" sz="1050" dirty="0" smtClean="0">
                <a:solidFill>
                  <a:srgbClr val="0070C0"/>
                </a:solidFill>
              </a:rPr>
              <a:t>e-mail:</a:t>
            </a:r>
            <a:r>
              <a:rPr lang="kk-KZ" sz="1050" dirty="0" smtClean="0">
                <a:hlinkClick r:id="rId3"/>
              </a:rPr>
              <a:t>pl_shkola-6@mail.ru</a:t>
            </a:r>
            <a:endParaRPr lang="ru-RU" sz="1050" b="1" dirty="0">
              <a:solidFill>
                <a:srgbClr val="0070C0"/>
              </a:solidFill>
              <a:latin typeface="Times New Roman" pitchFamily="18" charset="0"/>
              <a:cs typeface="Times New Roman" pitchFamily="18" charset="0"/>
            </a:endParaRPr>
          </a:p>
        </p:txBody>
      </p:sp>
      <p:sp>
        <p:nvSpPr>
          <p:cNvPr id="6" name="TextBox 5"/>
          <p:cNvSpPr txBox="1"/>
          <p:nvPr/>
        </p:nvSpPr>
        <p:spPr>
          <a:xfrm>
            <a:off x="4782708" y="56818"/>
            <a:ext cx="252028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kk-KZ" sz="1000" i="1" dirty="0" smtClean="0">
                <a:latin typeface="Times New Roman" pitchFamily="18" charset="0"/>
                <a:cs typeface="Times New Roman" pitchFamily="18" charset="0"/>
              </a:rPr>
              <a:t>Колледжім – білімнің кең керегесі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ұрпаққа үлгі болған өнегесі.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Жаңашыл, шығармашыл жұмыстармен</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биіктен асқақтайды мәртебесі</a:t>
            </a:r>
            <a:endParaRPr lang="ru-RU" sz="1000" i="1"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12" y="116632"/>
            <a:ext cx="1271652" cy="1113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3545" y="290922"/>
            <a:ext cx="117790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790203" y="1562532"/>
            <a:ext cx="1084586" cy="55399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smtClean="0"/>
              <a:t>№12 </a:t>
            </a:r>
            <a:r>
              <a:rPr lang="ru-RU" dirty="0" smtClean="0"/>
              <a:t>(14)</a:t>
            </a:r>
          </a:p>
          <a:p>
            <a:pPr algn="ctr"/>
            <a:r>
              <a:rPr lang="kk-KZ" sz="1200" dirty="0" smtClean="0"/>
              <a:t> 2019 жыл</a:t>
            </a:r>
            <a:endParaRPr lang="ru-RU" sz="1200" dirty="0"/>
          </a:p>
        </p:txBody>
      </p:sp>
      <p:sp>
        <p:nvSpPr>
          <p:cNvPr id="10" name="TextBox 9"/>
          <p:cNvSpPr txBox="1"/>
          <p:nvPr/>
        </p:nvSpPr>
        <p:spPr>
          <a:xfrm>
            <a:off x="199504" y="1307629"/>
            <a:ext cx="1276152"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kk-KZ" sz="800" b="1" dirty="0" smtClean="0">
                <a:latin typeface="Times New Roman" pitchFamily="18" charset="0"/>
                <a:cs typeface="Times New Roman" pitchFamily="18" charset="0"/>
              </a:rPr>
              <a:t>Жамбыл атындағы</a:t>
            </a:r>
          </a:p>
          <a:p>
            <a:pPr algn="ctr"/>
            <a:r>
              <a:rPr lang="kk-KZ" sz="800" b="1" dirty="0" smtClean="0">
                <a:latin typeface="Times New Roman" pitchFamily="18" charset="0"/>
                <a:cs typeface="Times New Roman" pitchFamily="18" charset="0"/>
              </a:rPr>
              <a:t>Ұзынағаш кәсіптік</a:t>
            </a:r>
          </a:p>
          <a:p>
            <a:pPr algn="ctr"/>
            <a:r>
              <a:rPr lang="kk-KZ" sz="800" b="1" dirty="0">
                <a:latin typeface="Times New Roman" pitchFamily="18" charset="0"/>
                <a:cs typeface="Times New Roman" pitchFamily="18" charset="0"/>
              </a:rPr>
              <a:t>к</a:t>
            </a:r>
            <a:r>
              <a:rPr lang="kk-KZ" sz="800" b="1" dirty="0" smtClean="0">
                <a:latin typeface="Times New Roman" pitchFamily="18" charset="0"/>
                <a:cs typeface="Times New Roman" pitchFamily="18" charset="0"/>
              </a:rPr>
              <a:t>олледжінің ай сайын</a:t>
            </a:r>
          </a:p>
          <a:p>
            <a:pPr algn="ctr"/>
            <a:r>
              <a:rPr lang="kk-KZ" sz="800" b="1" dirty="0">
                <a:latin typeface="Times New Roman" pitchFamily="18" charset="0"/>
                <a:cs typeface="Times New Roman" pitchFamily="18" charset="0"/>
              </a:rPr>
              <a:t>ш</a:t>
            </a:r>
            <a:r>
              <a:rPr lang="kk-KZ" sz="800" b="1" dirty="0" smtClean="0">
                <a:latin typeface="Times New Roman" pitchFamily="18" charset="0"/>
                <a:cs typeface="Times New Roman" pitchFamily="18" charset="0"/>
              </a:rPr>
              <a:t>ығатын басылым</a:t>
            </a:r>
            <a:r>
              <a:rPr lang="kk-KZ" sz="800" dirty="0" smtClean="0">
                <a:latin typeface="Times New Roman" pitchFamily="18" charset="0"/>
                <a:cs typeface="Times New Roman" pitchFamily="18" charset="0"/>
              </a:rPr>
              <a:t>.</a:t>
            </a:r>
          </a:p>
          <a:p>
            <a:pPr algn="ctr"/>
            <a:r>
              <a:rPr lang="kk-KZ" sz="800" dirty="0" smtClean="0">
                <a:latin typeface="Times New Roman" pitchFamily="18" charset="0"/>
                <a:cs typeface="Times New Roman" pitchFamily="18" charset="0"/>
              </a:rPr>
              <a:t>Газет 2018 жылдың қыркүйек айынан бастап шығады</a:t>
            </a:r>
            <a:endParaRPr lang="ru-RU" sz="800" dirty="0">
              <a:latin typeface="Times New Roman" pitchFamily="18" charset="0"/>
              <a:cs typeface="Times New Roman" pitchFamily="18" charset="0"/>
            </a:endParaRPr>
          </a:p>
        </p:txBody>
      </p:sp>
      <p:pic>
        <p:nvPicPr>
          <p:cNvPr id="7170" name="Picture 2" descr="C:\Users\User\AppData\Local\Temp\IMG-20191225-WA001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722" y="2373076"/>
            <a:ext cx="3839792" cy="401992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4212" y="1922226"/>
            <a:ext cx="1420813"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265" t="6999" r="25033"/>
          <a:stretch/>
        </p:blipFill>
        <p:spPr bwMode="auto">
          <a:xfrm>
            <a:off x="7510409" y="2182276"/>
            <a:ext cx="1633591" cy="1534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55976" y="2373075"/>
            <a:ext cx="4680520" cy="3108543"/>
          </a:xfrm>
          <a:prstGeom prst="rect">
            <a:avLst/>
          </a:prstGeom>
          <a:noFill/>
        </p:spPr>
        <p:txBody>
          <a:bodyPr wrap="square" rtlCol="0">
            <a:spAutoFit/>
          </a:bodyPr>
          <a:lstStyle/>
          <a:p>
            <a:r>
              <a:rPr lang="kk-KZ" sz="1400" dirty="0" smtClean="0">
                <a:solidFill>
                  <a:srgbClr val="00B0F0"/>
                </a:solidFill>
                <a:latin typeface="Times New Roman" panose="02020603050405020304" pitchFamily="18" charset="0"/>
                <a:cs typeface="Times New Roman" panose="02020603050405020304" pitchFamily="18" charset="0"/>
              </a:rPr>
              <a:t>  Елбасы Нұрсұлтан Назарбаевтың жарлығына</a:t>
            </a:r>
          </a:p>
          <a:p>
            <a:r>
              <a:rPr lang="kk-KZ" sz="1400" dirty="0">
                <a:solidFill>
                  <a:srgbClr val="00B0F0"/>
                </a:solidFill>
                <a:latin typeface="Times New Roman" panose="02020603050405020304" pitchFamily="18" charset="0"/>
                <a:cs typeface="Times New Roman" panose="02020603050405020304" pitchFamily="18" charset="0"/>
              </a:rPr>
              <a:t>с</a:t>
            </a:r>
            <a:r>
              <a:rPr lang="kk-KZ" sz="1400" dirty="0" smtClean="0">
                <a:solidFill>
                  <a:srgbClr val="00B0F0"/>
                </a:solidFill>
                <a:latin typeface="Times New Roman" panose="02020603050405020304" pitchFamily="18" charset="0"/>
                <a:cs typeface="Times New Roman" panose="02020603050405020304" pitchFamily="18" charset="0"/>
              </a:rPr>
              <a:t>әйкес 2019 жыл «Жастар жылы» деп жария-</a:t>
            </a:r>
          </a:p>
          <a:p>
            <a:r>
              <a:rPr lang="kk-KZ" sz="1400" dirty="0">
                <a:solidFill>
                  <a:srgbClr val="00B0F0"/>
                </a:solidFill>
                <a:latin typeface="Times New Roman" panose="02020603050405020304" pitchFamily="18" charset="0"/>
                <a:cs typeface="Times New Roman" panose="02020603050405020304" pitchFamily="18" charset="0"/>
              </a:rPr>
              <a:t>л</a:t>
            </a:r>
            <a:r>
              <a:rPr lang="kk-KZ" sz="1400" dirty="0" smtClean="0">
                <a:solidFill>
                  <a:srgbClr val="00B0F0"/>
                </a:solidFill>
                <a:latin typeface="Times New Roman" panose="02020603050405020304" pitchFamily="18" charset="0"/>
                <a:cs typeface="Times New Roman" panose="02020603050405020304" pitchFamily="18" charset="0"/>
              </a:rPr>
              <a:t>анғаны белгілі. Осы Жарлықтың негізінде</a:t>
            </a:r>
          </a:p>
          <a:p>
            <a:r>
              <a:rPr lang="kk-KZ" sz="1400" dirty="0">
                <a:solidFill>
                  <a:srgbClr val="00B0F0"/>
                </a:solidFill>
                <a:latin typeface="Times New Roman" panose="02020603050405020304" pitchFamily="18" charset="0"/>
                <a:cs typeface="Times New Roman" panose="02020603050405020304" pitchFamily="18" charset="0"/>
              </a:rPr>
              <a:t>б</a:t>
            </a:r>
            <a:r>
              <a:rPr lang="kk-KZ" sz="1400" dirty="0" smtClean="0">
                <a:solidFill>
                  <a:srgbClr val="00B0F0"/>
                </a:solidFill>
                <a:latin typeface="Times New Roman" panose="02020603050405020304" pitchFamily="18" charset="0"/>
                <a:cs typeface="Times New Roman" panose="02020603050405020304" pitchFamily="18" charset="0"/>
              </a:rPr>
              <a:t>иыл елімізде жастарға айтарлықтай назар</a:t>
            </a:r>
          </a:p>
          <a:p>
            <a:r>
              <a:rPr lang="kk-KZ" sz="1400" dirty="0">
                <a:solidFill>
                  <a:srgbClr val="00B0F0"/>
                </a:solidFill>
                <a:latin typeface="Times New Roman" panose="02020603050405020304" pitchFamily="18" charset="0"/>
                <a:cs typeface="Times New Roman" panose="02020603050405020304" pitchFamily="18" charset="0"/>
              </a:rPr>
              <a:t>а</a:t>
            </a:r>
            <a:r>
              <a:rPr lang="kk-KZ" sz="1400" dirty="0" smtClean="0">
                <a:solidFill>
                  <a:srgbClr val="00B0F0"/>
                </a:solidFill>
                <a:latin typeface="Times New Roman" panose="02020603050405020304" pitchFamily="18" charset="0"/>
                <a:cs typeface="Times New Roman" panose="02020603050405020304" pitchFamily="18" charset="0"/>
              </a:rPr>
              <a:t>ударылды. Соның бір көрінісі сейсенбі </a:t>
            </a:r>
          </a:p>
          <a:p>
            <a:r>
              <a:rPr lang="kk-KZ" sz="1400" dirty="0" smtClean="0">
                <a:solidFill>
                  <a:srgbClr val="00B0F0"/>
                </a:solidFill>
                <a:latin typeface="Times New Roman" panose="02020603050405020304" pitchFamily="18" charset="0"/>
                <a:cs typeface="Times New Roman" panose="02020603050405020304" pitchFamily="18" charset="0"/>
              </a:rPr>
              <a:t>күні аудандық мәдениет үйінде өткен </a:t>
            </a:r>
          </a:p>
          <a:p>
            <a:r>
              <a:rPr lang="kk-KZ" sz="1400" dirty="0" smtClean="0">
                <a:solidFill>
                  <a:srgbClr val="00B0F0"/>
                </a:solidFill>
                <a:latin typeface="Times New Roman" panose="02020603050405020304" pitchFamily="18" charset="0"/>
                <a:cs typeface="Times New Roman" panose="02020603050405020304" pitchFamily="18" charset="0"/>
              </a:rPr>
              <a:t>«Жыл үздігі -2019» жастар сыйлығын тапсыру салтанаты.</a:t>
            </a:r>
          </a:p>
          <a:p>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Аудан әкімдігінің қолдауымен, аудандық жастар ресурстық орталығының ұйымдастыруымен өткен бұл</a:t>
            </a:r>
          </a:p>
          <a:p>
            <a:r>
              <a:rPr lang="kk-KZ" sz="1400" dirty="0">
                <a:solidFill>
                  <a:srgbClr val="00B0F0"/>
                </a:solidFill>
                <a:latin typeface="Times New Roman" panose="02020603050405020304" pitchFamily="18" charset="0"/>
                <a:cs typeface="Times New Roman" panose="02020603050405020304" pitchFamily="18" charset="0"/>
              </a:rPr>
              <a:t>ж</a:t>
            </a:r>
            <a:r>
              <a:rPr lang="kk-KZ" sz="1400" dirty="0" smtClean="0">
                <a:solidFill>
                  <a:srgbClr val="00B0F0"/>
                </a:solidFill>
                <a:latin typeface="Times New Roman" panose="02020603050405020304" pitchFamily="18" charset="0"/>
                <a:cs typeface="Times New Roman" panose="02020603050405020304" pitchFamily="18" charset="0"/>
              </a:rPr>
              <a:t>иында әр номинация бойынша үздік деп танылған жастар 18 номинация бойынша марапатталды.</a:t>
            </a:r>
          </a:p>
          <a:p>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Жамбыл атындағы Ұзынағаш кәсіптік колледжінің</a:t>
            </a:r>
          </a:p>
          <a:p>
            <a:r>
              <a:rPr lang="kk-KZ" sz="1400" dirty="0" smtClean="0">
                <a:solidFill>
                  <a:srgbClr val="00B0F0"/>
                </a:solidFill>
                <a:latin typeface="Times New Roman" panose="02020603050405020304" pitchFamily="18" charset="0"/>
                <a:cs typeface="Times New Roman" panose="02020603050405020304" pitchFamily="18" charset="0"/>
              </a:rPr>
              <a:t>3 курс, 41 топ студенті Алланиязова Бибіназ «Үздік жас ерікті» номинациясын жеңіп алды.</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717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4583" y="5564328"/>
            <a:ext cx="2957513"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8008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74" y="496417"/>
            <a:ext cx="4406318" cy="2932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User\AppData\Local\Temp\20191231_123953.jpg"/>
          <p:cNvPicPr>
            <a:picLocks noChangeAspect="1" noChangeArrowheads="1"/>
          </p:cNvPicPr>
          <p:nvPr/>
        </p:nvPicPr>
        <p:blipFill rotWithShape="1">
          <a:blip r:embed="rId3">
            <a:extLst>
              <a:ext uri="{28A0092B-C50C-407E-A947-70E740481C1C}">
                <a14:useLocalDpi xmlns:a14="http://schemas.microsoft.com/office/drawing/2010/main" val="0"/>
              </a:ext>
            </a:extLst>
          </a:blip>
          <a:srcRect r="6520" b="10478"/>
          <a:stretch/>
        </p:blipFill>
        <p:spPr bwMode="auto">
          <a:xfrm>
            <a:off x="4644008" y="496417"/>
            <a:ext cx="4294153" cy="29325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3674" y="59002"/>
            <a:ext cx="3638368"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ru-RU" sz="1400" dirty="0" smtClean="0">
                <a:solidFill>
                  <a:srgbClr val="FF0000"/>
                </a:solidFill>
                <a:latin typeface="Times New Roman" panose="02020603050405020304" pitchFamily="18" charset="0"/>
                <a:cs typeface="Times New Roman" panose="02020603050405020304" pitchFamily="18" charset="0"/>
              </a:rPr>
              <a:t>Е</a:t>
            </a:r>
            <a:r>
              <a:rPr lang="kk-KZ" sz="1400" dirty="0" smtClean="0">
                <a:solidFill>
                  <a:srgbClr val="FF0000"/>
                </a:solidFill>
                <a:latin typeface="Times New Roman" panose="02020603050405020304" pitchFamily="18" charset="0"/>
                <a:cs typeface="Times New Roman" panose="02020603050405020304" pitchFamily="18" charset="0"/>
              </a:rPr>
              <a:t>КІ ЖҰЛДЫЗ//ДВЕ ЗВЕЗДЫ – ФИНАЛ </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9218" name="Picture 2" descr="C:\Users\User\AppData\Local\Temp\20191225_084536.jpg"/>
          <p:cNvPicPr>
            <a:picLocks noChangeAspect="1" noChangeArrowheads="1"/>
          </p:cNvPicPr>
          <p:nvPr/>
        </p:nvPicPr>
        <p:blipFill rotWithShape="1">
          <a:blip r:embed="rId4">
            <a:extLst>
              <a:ext uri="{28A0092B-C50C-407E-A947-70E740481C1C}">
                <a14:useLocalDpi xmlns:a14="http://schemas.microsoft.com/office/drawing/2010/main" val="0"/>
              </a:ext>
            </a:extLst>
          </a:blip>
          <a:srcRect t="10316" r="7106"/>
          <a:stretch/>
        </p:blipFill>
        <p:spPr bwMode="auto">
          <a:xfrm>
            <a:off x="2987824" y="3506405"/>
            <a:ext cx="3502065" cy="316295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9318" y="3645024"/>
            <a:ext cx="3110174" cy="2862322"/>
          </a:xfrm>
          <a:prstGeom prst="rect">
            <a:avLst/>
          </a:prstGeom>
        </p:spPr>
        <p:txBody>
          <a:bodyPr wrap="square">
            <a:spAutoFit/>
          </a:bodyPr>
          <a:lstStyle/>
          <a:p>
            <a:r>
              <a:rPr lang="ru-RU" sz="1200" dirty="0" err="1">
                <a:solidFill>
                  <a:srgbClr val="00B0F0"/>
                </a:solidFill>
                <a:latin typeface="Times New Roman" panose="02020603050405020304" pitchFamily="18" charset="0"/>
                <a:cs typeface="Times New Roman" panose="02020603050405020304" pitchFamily="18" charset="0"/>
              </a:rPr>
              <a:t>Түннің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қай</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уақ</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болғанын</a:t>
            </a:r>
            <a:r>
              <a:rPr lang="ru-RU" sz="1200" dirty="0">
                <a:solidFill>
                  <a:srgbClr val="00B0F0"/>
                </a:solidFill>
                <a:latin typeface="Times New Roman" panose="02020603050405020304" pitchFamily="18" charset="0"/>
                <a:cs typeface="Times New Roman" panose="02020603050405020304" pitchFamily="18" charset="0"/>
              </a:rPr>
              <a:t> да </a:t>
            </a:r>
            <a:r>
              <a:rPr lang="ru-RU" sz="1200" dirty="0" err="1">
                <a:solidFill>
                  <a:srgbClr val="00B0F0"/>
                </a:solidFill>
                <a:latin typeface="Times New Roman" panose="02020603050405020304" pitchFamily="18" charset="0"/>
                <a:cs typeface="Times New Roman" panose="02020603050405020304" pitchFamily="18" charset="0"/>
              </a:rPr>
              <a:t>кім</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білген</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err="1">
                <a:solidFill>
                  <a:srgbClr val="00B0F0"/>
                </a:solidFill>
                <a:latin typeface="Times New Roman" panose="02020603050405020304" pitchFamily="18" charset="0"/>
                <a:cs typeface="Times New Roman" panose="02020603050405020304" pitchFamily="18" charset="0"/>
              </a:rPr>
              <a:t>Сөніп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жатты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жұлдыз</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біткен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бір-бірден</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err="1">
                <a:solidFill>
                  <a:srgbClr val="00B0F0"/>
                </a:solidFill>
                <a:latin typeface="Times New Roman" panose="02020603050405020304" pitchFamily="18" charset="0"/>
                <a:cs typeface="Times New Roman" panose="02020603050405020304" pitchFamily="18" charset="0"/>
              </a:rPr>
              <a:t>Сөніп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жатты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үмітімдей</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бәрі</a:t>
            </a:r>
            <a:r>
              <a:rPr lang="ru-RU" sz="1200" dirty="0">
                <a:solidFill>
                  <a:srgbClr val="00B0F0"/>
                </a:solidFill>
                <a:latin typeface="Times New Roman" panose="02020603050405020304" pitchFamily="18" charset="0"/>
                <a:cs typeface="Times New Roman" panose="02020603050405020304" pitchFamily="18" charset="0"/>
              </a:rPr>
              <a:t> де,</a:t>
            </a:r>
          </a:p>
          <a:p>
            <a:r>
              <a:rPr lang="ru-RU" sz="1200" dirty="0" err="1">
                <a:solidFill>
                  <a:srgbClr val="00B0F0"/>
                </a:solidFill>
                <a:latin typeface="Times New Roman" panose="02020603050405020304" pitchFamily="18" charset="0"/>
                <a:cs typeface="Times New Roman" panose="02020603050405020304" pitchFamily="18" charset="0"/>
              </a:rPr>
              <a:t>Жаным</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ысып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жалын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құшып</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тұрдым</a:t>
            </a:r>
            <a:r>
              <a:rPr lang="ru-RU" sz="1200" dirty="0">
                <a:solidFill>
                  <a:srgbClr val="00B0F0"/>
                </a:solidFill>
                <a:latin typeface="Times New Roman" panose="02020603050405020304" pitchFamily="18" charset="0"/>
                <a:cs typeface="Times New Roman" panose="02020603050405020304" pitchFamily="18" charset="0"/>
              </a:rPr>
              <a:t> мен.</a:t>
            </a:r>
          </a:p>
          <a:p>
            <a:endParaRPr lang="ru-RU" sz="1200" dirty="0">
              <a:solidFill>
                <a:srgbClr val="00B0F0"/>
              </a:solidFill>
              <a:latin typeface="Times New Roman" panose="02020603050405020304" pitchFamily="18" charset="0"/>
              <a:cs typeface="Times New Roman" panose="02020603050405020304" pitchFamily="18" charset="0"/>
            </a:endParaRPr>
          </a:p>
          <a:p>
            <a:r>
              <a:rPr lang="ru-RU" sz="1200" i="1" dirty="0" err="1" smtClean="0">
                <a:solidFill>
                  <a:srgbClr val="00B0F0"/>
                </a:solidFill>
                <a:latin typeface="Times New Roman" panose="02020603050405020304" pitchFamily="18" charset="0"/>
                <a:cs typeface="Times New Roman" panose="02020603050405020304" pitchFamily="18" charset="0"/>
              </a:rPr>
              <a:t>Қайырмасы</a:t>
            </a:r>
            <a:endParaRPr lang="ru-RU" sz="1200" i="1" dirty="0">
              <a:solidFill>
                <a:srgbClr val="00B0F0"/>
              </a:solidFill>
              <a:latin typeface="Times New Roman" panose="02020603050405020304" pitchFamily="18" charset="0"/>
              <a:cs typeface="Times New Roman" panose="02020603050405020304" pitchFamily="18" charset="0"/>
            </a:endParaRPr>
          </a:p>
          <a:p>
            <a:r>
              <a:rPr lang="ru-RU" sz="1200" i="1" dirty="0" err="1">
                <a:solidFill>
                  <a:srgbClr val="00B0F0"/>
                </a:solidFill>
                <a:latin typeface="Times New Roman" panose="02020603050405020304" pitchFamily="18" charset="0"/>
                <a:cs typeface="Times New Roman" panose="02020603050405020304" pitchFamily="18" charset="0"/>
              </a:rPr>
              <a:t>Екі</a:t>
            </a:r>
            <a:r>
              <a:rPr lang="ru-RU" sz="1200" i="1" dirty="0">
                <a:solidFill>
                  <a:srgbClr val="00B0F0"/>
                </a:solidFill>
                <a:latin typeface="Times New Roman" panose="02020603050405020304" pitchFamily="18" charset="0"/>
                <a:cs typeface="Times New Roman" panose="02020603050405020304" pitchFamily="18" charset="0"/>
              </a:rPr>
              <a:t> </a:t>
            </a:r>
            <a:r>
              <a:rPr lang="ru-RU" sz="1200" i="1" dirty="0" err="1">
                <a:solidFill>
                  <a:srgbClr val="00B0F0"/>
                </a:solidFill>
                <a:latin typeface="Times New Roman" panose="02020603050405020304" pitchFamily="18" charset="0"/>
                <a:cs typeface="Times New Roman" panose="02020603050405020304" pitchFamily="18" charset="0"/>
              </a:rPr>
              <a:t>жұлдыз</a:t>
            </a:r>
            <a:r>
              <a:rPr lang="ru-RU" sz="1200" i="1" dirty="0">
                <a:solidFill>
                  <a:srgbClr val="00B0F0"/>
                </a:solidFill>
                <a:latin typeface="Times New Roman" panose="02020603050405020304" pitchFamily="18" charset="0"/>
                <a:cs typeface="Times New Roman" panose="02020603050405020304" pitchFamily="18" charset="0"/>
              </a:rPr>
              <a:t> - </a:t>
            </a:r>
            <a:r>
              <a:rPr lang="ru-RU" sz="1200" i="1" dirty="0" err="1">
                <a:solidFill>
                  <a:srgbClr val="00B0F0"/>
                </a:solidFill>
                <a:latin typeface="Times New Roman" panose="02020603050405020304" pitchFamily="18" charset="0"/>
                <a:cs typeface="Times New Roman" panose="02020603050405020304" pitchFamily="18" charset="0"/>
              </a:rPr>
              <a:t>екі</a:t>
            </a:r>
            <a:r>
              <a:rPr lang="ru-RU" sz="1200" i="1" dirty="0">
                <a:solidFill>
                  <a:srgbClr val="00B0F0"/>
                </a:solidFill>
                <a:latin typeface="Times New Roman" panose="02020603050405020304" pitchFamily="18" charset="0"/>
                <a:cs typeface="Times New Roman" panose="02020603050405020304" pitchFamily="18" charset="0"/>
              </a:rPr>
              <a:t> </a:t>
            </a:r>
            <a:r>
              <a:rPr lang="ru-RU" sz="1200" i="1" dirty="0" err="1">
                <a:solidFill>
                  <a:srgbClr val="00B0F0"/>
                </a:solidFill>
                <a:latin typeface="Times New Roman" panose="02020603050405020304" pitchFamily="18" charset="0"/>
                <a:cs typeface="Times New Roman" panose="02020603050405020304" pitchFamily="18" charset="0"/>
              </a:rPr>
              <a:t>бақыт</a:t>
            </a:r>
            <a:r>
              <a:rPr lang="ru-RU" sz="1200" i="1" dirty="0">
                <a:solidFill>
                  <a:srgbClr val="00B0F0"/>
                </a:solidFill>
                <a:latin typeface="Times New Roman" panose="02020603050405020304" pitchFamily="18" charset="0"/>
                <a:cs typeface="Times New Roman" panose="02020603050405020304" pitchFamily="18" charset="0"/>
              </a:rPr>
              <a:t> </a:t>
            </a:r>
            <a:r>
              <a:rPr lang="ru-RU" sz="1200" i="1" dirty="0" err="1">
                <a:solidFill>
                  <a:srgbClr val="00B0F0"/>
                </a:solidFill>
                <a:latin typeface="Times New Roman" panose="02020603050405020304" pitchFamily="18" charset="0"/>
                <a:cs typeface="Times New Roman" panose="02020603050405020304" pitchFamily="18" charset="0"/>
              </a:rPr>
              <a:t>көктегі</a:t>
            </a:r>
            <a:r>
              <a:rPr lang="ru-RU" sz="1200" i="1" dirty="0">
                <a:solidFill>
                  <a:srgbClr val="00B0F0"/>
                </a:solidFill>
                <a:latin typeface="Times New Roman" panose="02020603050405020304" pitchFamily="18" charset="0"/>
                <a:cs typeface="Times New Roman" panose="02020603050405020304" pitchFamily="18" charset="0"/>
              </a:rPr>
              <a:t>,</a:t>
            </a:r>
          </a:p>
          <a:p>
            <a:r>
              <a:rPr lang="ru-RU" sz="1200" i="1" dirty="0" err="1">
                <a:solidFill>
                  <a:srgbClr val="00B0F0"/>
                </a:solidFill>
                <a:latin typeface="Times New Roman" panose="02020603050405020304" pitchFamily="18" charset="0"/>
                <a:cs typeface="Times New Roman" panose="02020603050405020304" pitchFamily="18" charset="0"/>
              </a:rPr>
              <a:t>Төбемізде</a:t>
            </a:r>
            <a:r>
              <a:rPr lang="ru-RU" sz="1200" i="1" dirty="0">
                <a:solidFill>
                  <a:srgbClr val="00B0F0"/>
                </a:solidFill>
                <a:latin typeface="Times New Roman" panose="02020603050405020304" pitchFamily="18" charset="0"/>
                <a:cs typeface="Times New Roman" panose="02020603050405020304" pitchFamily="18" charset="0"/>
              </a:rPr>
              <a:t> </a:t>
            </a:r>
            <a:r>
              <a:rPr lang="ru-RU" sz="1200" i="1" dirty="0" err="1">
                <a:solidFill>
                  <a:srgbClr val="00B0F0"/>
                </a:solidFill>
                <a:latin typeface="Times New Roman" panose="02020603050405020304" pitchFamily="18" charset="0"/>
                <a:cs typeface="Times New Roman" panose="02020603050405020304" pitchFamily="18" charset="0"/>
              </a:rPr>
              <a:t>тұрып</a:t>
            </a:r>
            <a:r>
              <a:rPr lang="ru-RU" sz="1200" i="1" dirty="0">
                <a:solidFill>
                  <a:srgbClr val="00B0F0"/>
                </a:solidFill>
                <a:latin typeface="Times New Roman" panose="02020603050405020304" pitchFamily="18" charset="0"/>
                <a:cs typeface="Times New Roman" panose="02020603050405020304" pitchFamily="18" charset="0"/>
              </a:rPr>
              <a:t> </a:t>
            </a:r>
            <a:r>
              <a:rPr lang="ru-RU" sz="1200" i="1" dirty="0" err="1">
                <a:solidFill>
                  <a:srgbClr val="00B0F0"/>
                </a:solidFill>
                <a:latin typeface="Times New Roman" panose="02020603050405020304" pitchFamily="18" charset="0"/>
                <a:cs typeface="Times New Roman" panose="02020603050405020304" pitchFamily="18" charset="0"/>
              </a:rPr>
              <a:t>алды</a:t>
            </a:r>
            <a:r>
              <a:rPr lang="ru-RU" sz="1200" i="1" dirty="0">
                <a:solidFill>
                  <a:srgbClr val="00B0F0"/>
                </a:solidFill>
                <a:latin typeface="Times New Roman" panose="02020603050405020304" pitchFamily="18" charset="0"/>
                <a:cs typeface="Times New Roman" panose="02020603050405020304" pitchFamily="18" charset="0"/>
              </a:rPr>
              <a:t>, </a:t>
            </a:r>
            <a:r>
              <a:rPr lang="ru-RU" sz="1200" i="1" dirty="0" err="1">
                <a:solidFill>
                  <a:srgbClr val="00B0F0"/>
                </a:solidFill>
                <a:latin typeface="Times New Roman" panose="02020603050405020304" pitchFamily="18" charset="0"/>
                <a:cs typeface="Times New Roman" panose="02020603050405020304" pitchFamily="18" charset="0"/>
              </a:rPr>
              <a:t>кетпеді</a:t>
            </a:r>
            <a:r>
              <a:rPr lang="ru-RU" sz="1200" i="1" dirty="0">
                <a:solidFill>
                  <a:srgbClr val="00B0F0"/>
                </a:solidFill>
                <a:latin typeface="Times New Roman" panose="02020603050405020304" pitchFamily="18" charset="0"/>
                <a:cs typeface="Times New Roman" panose="02020603050405020304" pitchFamily="18" charset="0"/>
              </a:rPr>
              <a:t>.</a:t>
            </a:r>
          </a:p>
          <a:p>
            <a:r>
              <a:rPr lang="ru-RU" sz="1200" i="1" dirty="0">
                <a:solidFill>
                  <a:srgbClr val="00B0F0"/>
                </a:solidFill>
                <a:latin typeface="Times New Roman" panose="02020603050405020304" pitchFamily="18" charset="0"/>
                <a:cs typeface="Times New Roman" panose="02020603050405020304" pitchFamily="18" charset="0"/>
              </a:rPr>
              <a:t>Бар </a:t>
            </a:r>
            <a:r>
              <a:rPr lang="ru-RU" sz="1200" i="1" dirty="0" err="1">
                <a:solidFill>
                  <a:srgbClr val="00B0F0"/>
                </a:solidFill>
                <a:latin typeface="Times New Roman" panose="02020603050405020304" pitchFamily="18" charset="0"/>
                <a:cs typeface="Times New Roman" panose="02020603050405020304" pitchFamily="18" charset="0"/>
              </a:rPr>
              <a:t>аспаннан</a:t>
            </a:r>
            <a:r>
              <a:rPr lang="ru-RU" sz="1200" i="1" dirty="0">
                <a:solidFill>
                  <a:srgbClr val="00B0F0"/>
                </a:solidFill>
                <a:latin typeface="Times New Roman" panose="02020603050405020304" pitchFamily="18" charset="0"/>
                <a:cs typeface="Times New Roman" panose="02020603050405020304" pitchFamily="18" charset="0"/>
              </a:rPr>
              <a:t> </a:t>
            </a:r>
            <a:r>
              <a:rPr lang="ru-RU" sz="1200" i="1" dirty="0" err="1">
                <a:solidFill>
                  <a:srgbClr val="00B0F0"/>
                </a:solidFill>
                <a:latin typeface="Times New Roman" panose="02020603050405020304" pitchFamily="18" charset="0"/>
                <a:cs typeface="Times New Roman" panose="02020603050405020304" pitchFamily="18" charset="0"/>
              </a:rPr>
              <a:t>екі</a:t>
            </a:r>
            <a:r>
              <a:rPr lang="ru-RU" sz="1200" i="1" dirty="0">
                <a:solidFill>
                  <a:srgbClr val="00B0F0"/>
                </a:solidFill>
                <a:latin typeface="Times New Roman" panose="02020603050405020304" pitchFamily="18" charset="0"/>
                <a:cs typeface="Times New Roman" panose="02020603050405020304" pitchFamily="18" charset="0"/>
              </a:rPr>
              <a:t> </a:t>
            </a:r>
            <a:r>
              <a:rPr lang="ru-RU" sz="1200" i="1" dirty="0" err="1">
                <a:solidFill>
                  <a:srgbClr val="00B0F0"/>
                </a:solidFill>
                <a:latin typeface="Times New Roman" panose="02020603050405020304" pitchFamily="18" charset="0"/>
                <a:cs typeface="Times New Roman" panose="02020603050405020304" pitchFamily="18" charset="0"/>
              </a:rPr>
              <a:t>жұлдыз</a:t>
            </a:r>
            <a:r>
              <a:rPr lang="ru-RU" sz="1200" i="1" dirty="0">
                <a:solidFill>
                  <a:srgbClr val="00B0F0"/>
                </a:solidFill>
                <a:latin typeface="Times New Roman" panose="02020603050405020304" pitchFamily="18" charset="0"/>
                <a:cs typeface="Times New Roman" panose="02020603050405020304" pitchFamily="18" charset="0"/>
              </a:rPr>
              <a:t> </a:t>
            </a:r>
            <a:r>
              <a:rPr lang="ru-RU" sz="1200" i="1" dirty="0" err="1">
                <a:solidFill>
                  <a:srgbClr val="00B0F0"/>
                </a:solidFill>
                <a:latin typeface="Times New Roman" panose="02020603050405020304" pitchFamily="18" charset="0"/>
                <a:cs typeface="Times New Roman" panose="02020603050405020304" pitchFamily="18" charset="0"/>
              </a:rPr>
              <a:t>көрдік</a:t>
            </a:r>
            <a:r>
              <a:rPr lang="ru-RU" sz="1200" i="1" dirty="0">
                <a:solidFill>
                  <a:srgbClr val="00B0F0"/>
                </a:solidFill>
                <a:latin typeface="Times New Roman" panose="02020603050405020304" pitchFamily="18" charset="0"/>
                <a:cs typeface="Times New Roman" panose="02020603050405020304" pitchFamily="18" charset="0"/>
              </a:rPr>
              <a:t> </a:t>
            </a:r>
            <a:r>
              <a:rPr lang="ru-RU" sz="1200" i="1" dirty="0" err="1">
                <a:solidFill>
                  <a:srgbClr val="00B0F0"/>
                </a:solidFill>
                <a:latin typeface="Times New Roman" panose="02020603050405020304" pitchFamily="18" charset="0"/>
                <a:cs typeface="Times New Roman" panose="02020603050405020304" pitchFamily="18" charset="0"/>
              </a:rPr>
              <a:t>біз</a:t>
            </a:r>
            <a:r>
              <a:rPr lang="ru-RU" sz="1200" i="1" dirty="0">
                <a:solidFill>
                  <a:srgbClr val="00B0F0"/>
                </a:solidFill>
                <a:latin typeface="Times New Roman" panose="02020603050405020304" pitchFamily="18" charset="0"/>
                <a:cs typeface="Times New Roman" panose="02020603050405020304" pitchFamily="18" charset="0"/>
              </a:rPr>
              <a:t>,</a:t>
            </a:r>
          </a:p>
          <a:p>
            <a:r>
              <a:rPr lang="ru-RU" sz="1200" i="1" dirty="0" err="1">
                <a:solidFill>
                  <a:srgbClr val="00B0F0"/>
                </a:solidFill>
                <a:latin typeface="Times New Roman" panose="02020603050405020304" pitchFamily="18" charset="0"/>
                <a:cs typeface="Times New Roman" panose="02020603050405020304" pitchFamily="18" charset="0"/>
              </a:rPr>
              <a:t>Біздер</a:t>
            </a:r>
            <a:r>
              <a:rPr lang="ru-RU" sz="1200" i="1" dirty="0">
                <a:solidFill>
                  <a:srgbClr val="00B0F0"/>
                </a:solidFill>
                <a:latin typeface="Times New Roman" panose="02020603050405020304" pitchFamily="18" charset="0"/>
                <a:cs typeface="Times New Roman" panose="02020603050405020304" pitchFamily="18" charset="0"/>
              </a:rPr>
              <a:t> де </a:t>
            </a:r>
            <a:r>
              <a:rPr lang="ru-RU" sz="1200" i="1" dirty="0" err="1">
                <a:solidFill>
                  <a:srgbClr val="00B0F0"/>
                </a:solidFill>
                <a:latin typeface="Times New Roman" panose="02020603050405020304" pitchFamily="18" charset="0"/>
                <a:cs typeface="Times New Roman" panose="02020603050405020304" pitchFamily="18" charset="0"/>
              </a:rPr>
              <a:t>екеу</a:t>
            </a:r>
            <a:r>
              <a:rPr lang="ru-RU" sz="1200" i="1" dirty="0">
                <a:solidFill>
                  <a:srgbClr val="00B0F0"/>
                </a:solidFill>
                <a:latin typeface="Times New Roman" panose="02020603050405020304" pitchFamily="18" charset="0"/>
                <a:cs typeface="Times New Roman" panose="02020603050405020304" pitchFamily="18" charset="0"/>
              </a:rPr>
              <a:t> </a:t>
            </a:r>
            <a:r>
              <a:rPr lang="ru-RU" sz="1200" i="1" dirty="0" err="1">
                <a:solidFill>
                  <a:srgbClr val="00B0F0"/>
                </a:solidFill>
                <a:latin typeface="Times New Roman" panose="02020603050405020304" pitchFamily="18" charset="0"/>
                <a:cs typeface="Times New Roman" panose="02020603050405020304" pitchFamily="18" charset="0"/>
              </a:rPr>
              <a:t>едік</a:t>
            </a:r>
            <a:r>
              <a:rPr lang="ru-RU" sz="1200" i="1" dirty="0">
                <a:solidFill>
                  <a:srgbClr val="00B0F0"/>
                </a:solidFill>
                <a:latin typeface="Times New Roman" panose="02020603050405020304" pitchFamily="18" charset="0"/>
                <a:cs typeface="Times New Roman" panose="02020603050405020304" pitchFamily="18" charset="0"/>
              </a:rPr>
              <a:t>, </a:t>
            </a:r>
            <a:r>
              <a:rPr lang="ru-RU" sz="1200" i="1" dirty="0" err="1">
                <a:solidFill>
                  <a:srgbClr val="00B0F0"/>
                </a:solidFill>
                <a:latin typeface="Times New Roman" panose="02020603050405020304" pitchFamily="18" charset="0"/>
                <a:cs typeface="Times New Roman" panose="02020603050405020304" pitchFamily="18" charset="0"/>
              </a:rPr>
              <a:t>өйткені</a:t>
            </a:r>
            <a:r>
              <a:rPr lang="ru-RU" sz="1200" i="1" dirty="0">
                <a:solidFill>
                  <a:srgbClr val="00B0F0"/>
                </a:solidFill>
                <a:latin typeface="Times New Roman" panose="02020603050405020304" pitchFamily="18" charset="0"/>
                <a:cs typeface="Times New Roman" panose="02020603050405020304" pitchFamily="18" charset="0"/>
              </a:rPr>
              <a:t>.</a:t>
            </a:r>
          </a:p>
          <a:p>
            <a:endParaRPr lang="ru-RU" sz="1200" dirty="0">
              <a:solidFill>
                <a:srgbClr val="00B0F0"/>
              </a:solidFill>
              <a:latin typeface="Times New Roman" panose="02020603050405020304" pitchFamily="18" charset="0"/>
              <a:cs typeface="Times New Roman" panose="02020603050405020304" pitchFamily="18" charset="0"/>
            </a:endParaRPr>
          </a:p>
          <a:p>
            <a:r>
              <a:rPr lang="ru-RU" sz="1200" dirty="0" err="1">
                <a:solidFill>
                  <a:srgbClr val="00B0F0"/>
                </a:solidFill>
                <a:latin typeface="Times New Roman" panose="02020603050405020304" pitchFamily="18" charset="0"/>
                <a:cs typeface="Times New Roman" panose="02020603050405020304" pitchFamily="18" charset="0"/>
              </a:rPr>
              <a:t>Үнсіз</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ғана</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бізге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жаным</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еленбей</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err="1">
                <a:solidFill>
                  <a:srgbClr val="00B0F0"/>
                </a:solidFill>
                <a:latin typeface="Times New Roman" panose="02020603050405020304" pitchFamily="18" charset="0"/>
                <a:cs typeface="Times New Roman" panose="02020603050405020304" pitchFamily="18" charset="0"/>
              </a:rPr>
              <a:t>Уақыт</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шіркін</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өте</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берді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бөгелмей</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err="1">
                <a:solidFill>
                  <a:srgbClr val="00B0F0"/>
                </a:solidFill>
                <a:latin typeface="Times New Roman" panose="02020603050405020304" pitchFamily="18" charset="0"/>
                <a:cs typeface="Times New Roman" panose="02020603050405020304" pitchFamily="18" charset="0"/>
              </a:rPr>
              <a:t>Екі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жұлдыз</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тұрды</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аспанның</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жүзінде</a:t>
            </a:r>
            <a:r>
              <a:rPr lang="ru-RU" sz="1200" dirty="0">
                <a:solidFill>
                  <a:srgbClr val="00B0F0"/>
                </a:solidFill>
                <a:latin typeface="Times New Roman" panose="02020603050405020304" pitchFamily="18" charset="0"/>
                <a:cs typeface="Times New Roman" panose="02020603050405020304" pitchFamily="18" charset="0"/>
              </a:rPr>
              <a:t>,</a:t>
            </a:r>
          </a:p>
          <a:p>
            <a:r>
              <a:rPr lang="ru-RU" sz="1200" dirty="0">
                <a:solidFill>
                  <a:srgbClr val="00B0F0"/>
                </a:solidFill>
                <a:latin typeface="Times New Roman" panose="02020603050405020304" pitchFamily="18" charset="0"/>
                <a:cs typeface="Times New Roman" panose="02020603050405020304" pitchFamily="18" charset="0"/>
              </a:rPr>
              <a:t>«</a:t>
            </a:r>
            <a:r>
              <a:rPr lang="ru-RU" sz="1200" dirty="0" err="1">
                <a:solidFill>
                  <a:srgbClr val="00B0F0"/>
                </a:solidFill>
                <a:latin typeface="Times New Roman" panose="02020603050405020304" pitchFamily="18" charset="0"/>
                <a:cs typeface="Times New Roman" panose="02020603050405020304" pitchFamily="18" charset="0"/>
              </a:rPr>
              <a:t>Екеуіңді</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қимай</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тұрмыз</a:t>
            </a:r>
            <a:r>
              <a:rPr lang="ru-RU" sz="1200" dirty="0">
                <a:solidFill>
                  <a:srgbClr val="00B0F0"/>
                </a:solidFill>
                <a:latin typeface="Times New Roman" panose="02020603050405020304" pitchFamily="18" charset="0"/>
                <a:cs typeface="Times New Roman" panose="02020603050405020304" pitchFamily="18" charset="0"/>
              </a:rPr>
              <a:t>» </a:t>
            </a:r>
            <a:r>
              <a:rPr lang="ru-RU" sz="1200" dirty="0" err="1">
                <a:solidFill>
                  <a:srgbClr val="00B0F0"/>
                </a:solidFill>
                <a:latin typeface="Times New Roman" panose="02020603050405020304" pitchFamily="18" charset="0"/>
                <a:cs typeface="Times New Roman" panose="02020603050405020304" pitchFamily="18" charset="0"/>
              </a:rPr>
              <a:t>дегендей</a:t>
            </a:r>
            <a:r>
              <a:rPr lang="ru-RU" sz="1200" dirty="0">
                <a:solidFill>
                  <a:srgbClr val="00B0F0"/>
                </a:solidFill>
                <a:latin typeface="Times New Roman" panose="02020603050405020304" pitchFamily="18" charset="0"/>
                <a:cs typeface="Times New Roman" panose="02020603050405020304" pitchFamily="18" charset="0"/>
              </a:rPr>
              <a:t>.</a:t>
            </a:r>
          </a:p>
        </p:txBody>
      </p:sp>
      <p:sp>
        <p:nvSpPr>
          <p:cNvPr id="3" name="Прямоугольник 2"/>
          <p:cNvSpPr/>
          <p:nvPr/>
        </p:nvSpPr>
        <p:spPr>
          <a:xfrm>
            <a:off x="6632216" y="3641382"/>
            <a:ext cx="2448272" cy="2800767"/>
          </a:xfrm>
          <a:prstGeom prst="rect">
            <a:avLst/>
          </a:prstGeom>
        </p:spPr>
        <p:txBody>
          <a:bodyPr wrap="square">
            <a:spAutoFit/>
          </a:bodyPr>
          <a:lstStyle/>
          <a:p>
            <a:r>
              <a:rPr lang="ru-RU" sz="1100" i="1" dirty="0" err="1" smtClean="0">
                <a:solidFill>
                  <a:srgbClr val="00B0F0"/>
                </a:solidFill>
                <a:latin typeface="Times New Roman" panose="02020603050405020304" pitchFamily="18" charset="0"/>
                <a:cs typeface="Times New Roman" panose="02020603050405020304" pitchFamily="18" charset="0"/>
              </a:rPr>
              <a:t>Қайырмасы</a:t>
            </a:r>
            <a:endParaRPr lang="ru-RU" sz="1100" i="1" dirty="0">
              <a:solidFill>
                <a:srgbClr val="00B0F0"/>
              </a:solidFill>
              <a:latin typeface="Times New Roman" panose="02020603050405020304" pitchFamily="18" charset="0"/>
              <a:cs typeface="Times New Roman" panose="02020603050405020304" pitchFamily="18" charset="0"/>
            </a:endParaRPr>
          </a:p>
          <a:p>
            <a:r>
              <a:rPr lang="ru-RU" sz="1100" i="1" dirty="0" err="1">
                <a:solidFill>
                  <a:srgbClr val="00B0F0"/>
                </a:solidFill>
                <a:latin typeface="Times New Roman" panose="02020603050405020304" pitchFamily="18" charset="0"/>
                <a:cs typeface="Times New Roman" panose="02020603050405020304" pitchFamily="18" charset="0"/>
              </a:rPr>
              <a:t>Екі</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жұлдыз</a:t>
            </a:r>
            <a:r>
              <a:rPr lang="ru-RU" sz="1100" i="1" dirty="0">
                <a:solidFill>
                  <a:srgbClr val="00B0F0"/>
                </a:solidFill>
                <a:latin typeface="Times New Roman" panose="02020603050405020304" pitchFamily="18" charset="0"/>
                <a:cs typeface="Times New Roman" panose="02020603050405020304" pitchFamily="18" charset="0"/>
              </a:rPr>
              <a:t> - </a:t>
            </a:r>
            <a:r>
              <a:rPr lang="ru-RU" sz="1100" i="1" dirty="0" err="1">
                <a:solidFill>
                  <a:srgbClr val="00B0F0"/>
                </a:solidFill>
                <a:latin typeface="Times New Roman" panose="02020603050405020304" pitchFamily="18" charset="0"/>
                <a:cs typeface="Times New Roman" panose="02020603050405020304" pitchFamily="18" charset="0"/>
              </a:rPr>
              <a:t>екі</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бақыт</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көктегі</a:t>
            </a:r>
            <a:r>
              <a:rPr lang="ru-RU" sz="1100" i="1" dirty="0">
                <a:solidFill>
                  <a:srgbClr val="00B0F0"/>
                </a:solidFill>
                <a:latin typeface="Times New Roman" panose="02020603050405020304" pitchFamily="18" charset="0"/>
                <a:cs typeface="Times New Roman" panose="02020603050405020304" pitchFamily="18" charset="0"/>
              </a:rPr>
              <a:t>,</a:t>
            </a:r>
          </a:p>
          <a:p>
            <a:r>
              <a:rPr lang="ru-RU" sz="1100" i="1" dirty="0" err="1">
                <a:solidFill>
                  <a:srgbClr val="00B0F0"/>
                </a:solidFill>
                <a:latin typeface="Times New Roman" panose="02020603050405020304" pitchFamily="18" charset="0"/>
                <a:cs typeface="Times New Roman" panose="02020603050405020304" pitchFamily="18" charset="0"/>
              </a:rPr>
              <a:t>Төбемізде</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тұрып</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алды</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кетпеді</a:t>
            </a:r>
            <a:r>
              <a:rPr lang="ru-RU" sz="1100" i="1" dirty="0">
                <a:solidFill>
                  <a:srgbClr val="00B0F0"/>
                </a:solidFill>
                <a:latin typeface="Times New Roman" panose="02020603050405020304" pitchFamily="18" charset="0"/>
                <a:cs typeface="Times New Roman" panose="02020603050405020304" pitchFamily="18" charset="0"/>
              </a:rPr>
              <a:t>.</a:t>
            </a:r>
          </a:p>
          <a:p>
            <a:r>
              <a:rPr lang="ru-RU" sz="1100" i="1" dirty="0">
                <a:solidFill>
                  <a:srgbClr val="00B0F0"/>
                </a:solidFill>
                <a:latin typeface="Times New Roman" panose="02020603050405020304" pitchFamily="18" charset="0"/>
                <a:cs typeface="Times New Roman" panose="02020603050405020304" pitchFamily="18" charset="0"/>
              </a:rPr>
              <a:t>Бар </a:t>
            </a:r>
            <a:r>
              <a:rPr lang="ru-RU" sz="1100" i="1" dirty="0" err="1">
                <a:solidFill>
                  <a:srgbClr val="00B0F0"/>
                </a:solidFill>
                <a:latin typeface="Times New Roman" panose="02020603050405020304" pitchFamily="18" charset="0"/>
                <a:cs typeface="Times New Roman" panose="02020603050405020304" pitchFamily="18" charset="0"/>
              </a:rPr>
              <a:t>аспаннан</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екі</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жұлдыз</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көрдік</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біз</a:t>
            </a:r>
            <a:r>
              <a:rPr lang="ru-RU" sz="1100" i="1" dirty="0">
                <a:solidFill>
                  <a:srgbClr val="00B0F0"/>
                </a:solidFill>
                <a:latin typeface="Times New Roman" panose="02020603050405020304" pitchFamily="18" charset="0"/>
                <a:cs typeface="Times New Roman" panose="02020603050405020304" pitchFamily="18" charset="0"/>
              </a:rPr>
              <a:t>,</a:t>
            </a:r>
          </a:p>
          <a:p>
            <a:r>
              <a:rPr lang="ru-RU" sz="1100" i="1" dirty="0" err="1">
                <a:solidFill>
                  <a:srgbClr val="00B0F0"/>
                </a:solidFill>
                <a:latin typeface="Times New Roman" panose="02020603050405020304" pitchFamily="18" charset="0"/>
                <a:cs typeface="Times New Roman" panose="02020603050405020304" pitchFamily="18" charset="0"/>
              </a:rPr>
              <a:t>Біздер</a:t>
            </a:r>
            <a:r>
              <a:rPr lang="ru-RU" sz="1100" i="1" dirty="0">
                <a:solidFill>
                  <a:srgbClr val="00B0F0"/>
                </a:solidFill>
                <a:latin typeface="Times New Roman" panose="02020603050405020304" pitchFamily="18" charset="0"/>
                <a:cs typeface="Times New Roman" panose="02020603050405020304" pitchFamily="18" charset="0"/>
              </a:rPr>
              <a:t> де </a:t>
            </a:r>
            <a:r>
              <a:rPr lang="ru-RU" sz="1100" i="1" dirty="0" err="1">
                <a:solidFill>
                  <a:srgbClr val="00B0F0"/>
                </a:solidFill>
                <a:latin typeface="Times New Roman" panose="02020603050405020304" pitchFamily="18" charset="0"/>
                <a:cs typeface="Times New Roman" panose="02020603050405020304" pitchFamily="18" charset="0"/>
              </a:rPr>
              <a:t>екеу</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едік</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өйткені</a:t>
            </a:r>
            <a:r>
              <a:rPr lang="ru-RU" sz="1100" i="1" dirty="0">
                <a:solidFill>
                  <a:srgbClr val="00B0F0"/>
                </a:solidFill>
                <a:latin typeface="Times New Roman" panose="02020603050405020304" pitchFamily="18" charset="0"/>
                <a:cs typeface="Times New Roman" panose="02020603050405020304" pitchFamily="18" charset="0"/>
              </a:rPr>
              <a:t>.</a:t>
            </a:r>
          </a:p>
          <a:p>
            <a:endParaRPr lang="ru-RU" sz="1100" dirty="0">
              <a:solidFill>
                <a:srgbClr val="00B0F0"/>
              </a:solidFill>
              <a:latin typeface="Times New Roman" panose="02020603050405020304" pitchFamily="18" charset="0"/>
              <a:cs typeface="Times New Roman" panose="02020603050405020304" pitchFamily="18" charset="0"/>
            </a:endParaRPr>
          </a:p>
          <a:p>
            <a:r>
              <a:rPr lang="ru-RU" sz="1100" dirty="0" err="1">
                <a:solidFill>
                  <a:srgbClr val="00B0F0"/>
                </a:solidFill>
                <a:latin typeface="Times New Roman" panose="02020603050405020304" pitchFamily="18" charset="0"/>
                <a:cs typeface="Times New Roman" panose="02020603050405020304" pitchFamily="18" charset="0"/>
              </a:rPr>
              <a:t>Өз</a:t>
            </a:r>
            <a:r>
              <a:rPr lang="ru-RU" sz="1100" dirty="0">
                <a:solidFill>
                  <a:srgbClr val="00B0F0"/>
                </a:solidFill>
                <a:latin typeface="Times New Roman" panose="02020603050405020304" pitchFamily="18" charset="0"/>
                <a:cs typeface="Times New Roman" panose="02020603050405020304" pitchFamily="18" charset="0"/>
              </a:rPr>
              <a:t> </a:t>
            </a:r>
            <a:r>
              <a:rPr lang="ru-RU" sz="1100" dirty="0" err="1">
                <a:solidFill>
                  <a:srgbClr val="00B0F0"/>
                </a:solidFill>
                <a:latin typeface="Times New Roman" panose="02020603050405020304" pitchFamily="18" charset="0"/>
                <a:cs typeface="Times New Roman" panose="02020603050405020304" pitchFamily="18" charset="0"/>
              </a:rPr>
              <a:t>жолынан</a:t>
            </a:r>
            <a:r>
              <a:rPr lang="ru-RU" sz="1100" dirty="0">
                <a:solidFill>
                  <a:srgbClr val="00B0F0"/>
                </a:solidFill>
                <a:latin typeface="Times New Roman" panose="02020603050405020304" pitchFamily="18" charset="0"/>
                <a:cs typeface="Times New Roman" panose="02020603050405020304" pitchFamily="18" charset="0"/>
              </a:rPr>
              <a:t> </a:t>
            </a:r>
            <a:r>
              <a:rPr lang="ru-RU" sz="1100" dirty="0" err="1">
                <a:solidFill>
                  <a:srgbClr val="00B0F0"/>
                </a:solidFill>
                <a:latin typeface="Times New Roman" panose="02020603050405020304" pitchFamily="18" charset="0"/>
                <a:cs typeface="Times New Roman" panose="02020603050405020304" pitchFamily="18" charset="0"/>
              </a:rPr>
              <a:t>жаңылмайтын</a:t>
            </a:r>
            <a:r>
              <a:rPr lang="ru-RU" sz="1100" dirty="0">
                <a:solidFill>
                  <a:srgbClr val="00B0F0"/>
                </a:solidFill>
                <a:latin typeface="Times New Roman" panose="02020603050405020304" pitchFamily="18" charset="0"/>
                <a:cs typeface="Times New Roman" panose="02020603050405020304" pitchFamily="18" charset="0"/>
              </a:rPr>
              <a:t> </a:t>
            </a:r>
            <a:r>
              <a:rPr lang="ru-RU" sz="1100" dirty="0" err="1">
                <a:solidFill>
                  <a:srgbClr val="00B0F0"/>
                </a:solidFill>
                <a:latin typeface="Times New Roman" panose="02020603050405020304" pitchFamily="18" charset="0"/>
                <a:cs typeface="Times New Roman" panose="02020603050405020304" pitchFamily="18" charset="0"/>
              </a:rPr>
              <a:t>мәңгілік</a:t>
            </a:r>
            <a:r>
              <a:rPr lang="ru-RU" sz="1100" dirty="0">
                <a:solidFill>
                  <a:srgbClr val="00B0F0"/>
                </a:solidFill>
                <a:latin typeface="Times New Roman" panose="02020603050405020304" pitchFamily="18" charset="0"/>
                <a:cs typeface="Times New Roman" panose="02020603050405020304" pitchFamily="18" charset="0"/>
              </a:rPr>
              <a:t>,</a:t>
            </a:r>
          </a:p>
          <a:p>
            <a:r>
              <a:rPr lang="ru-RU" sz="1100" dirty="0" err="1">
                <a:solidFill>
                  <a:srgbClr val="00B0F0"/>
                </a:solidFill>
                <a:latin typeface="Times New Roman" panose="02020603050405020304" pitchFamily="18" charset="0"/>
                <a:cs typeface="Times New Roman" panose="02020603050405020304" pitchFamily="18" charset="0"/>
              </a:rPr>
              <a:t>Келе</a:t>
            </a:r>
            <a:r>
              <a:rPr lang="ru-RU" sz="1100" dirty="0">
                <a:solidFill>
                  <a:srgbClr val="00B0F0"/>
                </a:solidFill>
                <a:latin typeface="Times New Roman" panose="02020603050405020304" pitchFamily="18" charset="0"/>
                <a:cs typeface="Times New Roman" panose="02020603050405020304" pitchFamily="18" charset="0"/>
              </a:rPr>
              <a:t> </a:t>
            </a:r>
            <a:r>
              <a:rPr lang="ru-RU" sz="1100" dirty="0" err="1">
                <a:solidFill>
                  <a:srgbClr val="00B0F0"/>
                </a:solidFill>
                <a:latin typeface="Times New Roman" panose="02020603050405020304" pitchFamily="18" charset="0"/>
                <a:cs typeface="Times New Roman" panose="02020603050405020304" pitchFamily="18" charset="0"/>
              </a:rPr>
              <a:t>жатты</a:t>
            </a:r>
            <a:r>
              <a:rPr lang="ru-RU" sz="1100" dirty="0">
                <a:solidFill>
                  <a:srgbClr val="00B0F0"/>
                </a:solidFill>
                <a:latin typeface="Times New Roman" panose="02020603050405020304" pitchFamily="18" charset="0"/>
                <a:cs typeface="Times New Roman" panose="02020603050405020304" pitchFamily="18" charset="0"/>
              </a:rPr>
              <a:t> </a:t>
            </a:r>
            <a:r>
              <a:rPr lang="ru-RU" sz="1100" dirty="0" err="1">
                <a:solidFill>
                  <a:srgbClr val="00B0F0"/>
                </a:solidFill>
                <a:latin typeface="Times New Roman" panose="02020603050405020304" pitchFamily="18" charset="0"/>
                <a:cs typeface="Times New Roman" panose="02020603050405020304" pitchFamily="18" charset="0"/>
              </a:rPr>
              <a:t>көкжиектен</a:t>
            </a:r>
            <a:r>
              <a:rPr lang="ru-RU" sz="1100" dirty="0">
                <a:solidFill>
                  <a:srgbClr val="00B0F0"/>
                </a:solidFill>
                <a:latin typeface="Times New Roman" panose="02020603050405020304" pitchFamily="18" charset="0"/>
                <a:cs typeface="Times New Roman" panose="02020603050405020304" pitchFamily="18" charset="0"/>
              </a:rPr>
              <a:t> </a:t>
            </a:r>
            <a:r>
              <a:rPr lang="ru-RU" sz="1100" dirty="0" err="1">
                <a:solidFill>
                  <a:srgbClr val="00B0F0"/>
                </a:solidFill>
                <a:latin typeface="Times New Roman" panose="02020603050405020304" pitchFamily="18" charset="0"/>
                <a:cs typeface="Times New Roman" panose="02020603050405020304" pitchFamily="18" charset="0"/>
              </a:rPr>
              <a:t>таң</a:t>
            </a:r>
            <a:r>
              <a:rPr lang="ru-RU" sz="1100" dirty="0">
                <a:solidFill>
                  <a:srgbClr val="00B0F0"/>
                </a:solidFill>
                <a:latin typeface="Times New Roman" panose="02020603050405020304" pitchFamily="18" charset="0"/>
                <a:cs typeface="Times New Roman" panose="02020603050405020304" pitchFamily="18" charset="0"/>
              </a:rPr>
              <a:t> </a:t>
            </a:r>
            <a:r>
              <a:rPr lang="ru-RU" sz="1100" dirty="0" err="1">
                <a:solidFill>
                  <a:srgbClr val="00B0F0"/>
                </a:solidFill>
                <a:latin typeface="Times New Roman" panose="02020603050405020304" pitchFamily="18" charset="0"/>
                <a:cs typeface="Times New Roman" panose="02020603050405020304" pitchFamily="18" charset="0"/>
              </a:rPr>
              <a:t>күліп</a:t>
            </a:r>
            <a:r>
              <a:rPr lang="ru-RU" sz="1100" dirty="0">
                <a:solidFill>
                  <a:srgbClr val="00B0F0"/>
                </a:solidFill>
                <a:latin typeface="Times New Roman" panose="02020603050405020304" pitchFamily="18" charset="0"/>
                <a:cs typeface="Times New Roman" panose="02020603050405020304" pitchFamily="18" charset="0"/>
              </a:rPr>
              <a:t>.</a:t>
            </a:r>
          </a:p>
          <a:p>
            <a:r>
              <a:rPr lang="ru-RU" sz="1100" dirty="0" err="1">
                <a:solidFill>
                  <a:srgbClr val="00B0F0"/>
                </a:solidFill>
                <a:latin typeface="Times New Roman" panose="02020603050405020304" pitchFamily="18" charset="0"/>
                <a:cs typeface="Times New Roman" panose="02020603050405020304" pitchFamily="18" charset="0"/>
              </a:rPr>
              <a:t>Екі</a:t>
            </a:r>
            <a:r>
              <a:rPr lang="ru-RU" sz="1100" dirty="0">
                <a:solidFill>
                  <a:srgbClr val="00B0F0"/>
                </a:solidFill>
                <a:latin typeface="Times New Roman" panose="02020603050405020304" pitchFamily="18" charset="0"/>
                <a:cs typeface="Times New Roman" panose="02020603050405020304" pitchFamily="18" charset="0"/>
              </a:rPr>
              <a:t> </a:t>
            </a:r>
            <a:r>
              <a:rPr lang="ru-RU" sz="1100" dirty="0" err="1">
                <a:solidFill>
                  <a:srgbClr val="00B0F0"/>
                </a:solidFill>
                <a:latin typeface="Times New Roman" panose="02020603050405020304" pitchFamily="18" charset="0"/>
                <a:cs typeface="Times New Roman" panose="02020603050405020304" pitchFamily="18" charset="0"/>
              </a:rPr>
              <a:t>жұлдыз</a:t>
            </a:r>
            <a:r>
              <a:rPr lang="ru-RU" sz="1100" dirty="0">
                <a:solidFill>
                  <a:srgbClr val="00B0F0"/>
                </a:solidFill>
                <a:latin typeface="Times New Roman" panose="02020603050405020304" pitchFamily="18" charset="0"/>
                <a:cs typeface="Times New Roman" panose="02020603050405020304" pitchFamily="18" charset="0"/>
              </a:rPr>
              <a:t> </a:t>
            </a:r>
            <a:r>
              <a:rPr lang="ru-RU" sz="1100" dirty="0" err="1">
                <a:solidFill>
                  <a:srgbClr val="00B0F0"/>
                </a:solidFill>
                <a:latin typeface="Times New Roman" panose="02020603050405020304" pitchFamily="18" charset="0"/>
                <a:cs typeface="Times New Roman" panose="02020603050405020304" pitchFamily="18" charset="0"/>
              </a:rPr>
              <a:t>сөне</a:t>
            </a:r>
            <a:r>
              <a:rPr lang="ru-RU" sz="1100" dirty="0">
                <a:solidFill>
                  <a:srgbClr val="00B0F0"/>
                </a:solidFill>
                <a:latin typeface="Times New Roman" panose="02020603050405020304" pitchFamily="18" charset="0"/>
                <a:cs typeface="Times New Roman" panose="02020603050405020304" pitchFamily="18" charset="0"/>
              </a:rPr>
              <a:t> </a:t>
            </a:r>
            <a:r>
              <a:rPr lang="ru-RU" sz="1100" dirty="0" err="1">
                <a:solidFill>
                  <a:srgbClr val="00B0F0"/>
                </a:solidFill>
                <a:latin typeface="Times New Roman" panose="02020603050405020304" pitchFamily="18" charset="0"/>
                <a:cs typeface="Times New Roman" panose="02020603050405020304" pitchFamily="18" charset="0"/>
              </a:rPr>
              <a:t>берді</a:t>
            </a:r>
            <a:r>
              <a:rPr lang="ru-RU" sz="1100" dirty="0">
                <a:solidFill>
                  <a:srgbClr val="00B0F0"/>
                </a:solidFill>
                <a:latin typeface="Times New Roman" panose="02020603050405020304" pitchFamily="18" charset="0"/>
                <a:cs typeface="Times New Roman" panose="02020603050405020304" pitchFamily="18" charset="0"/>
              </a:rPr>
              <a:t> </a:t>
            </a:r>
            <a:r>
              <a:rPr lang="ru-RU" sz="1100" dirty="0" err="1">
                <a:solidFill>
                  <a:srgbClr val="00B0F0"/>
                </a:solidFill>
                <a:latin typeface="Times New Roman" panose="02020603050405020304" pitchFamily="18" charset="0"/>
                <a:cs typeface="Times New Roman" panose="02020603050405020304" pitchFamily="18" charset="0"/>
              </a:rPr>
              <a:t>ақырын</a:t>
            </a:r>
            <a:r>
              <a:rPr lang="ru-RU" sz="1100" dirty="0">
                <a:solidFill>
                  <a:srgbClr val="00B0F0"/>
                </a:solidFill>
                <a:latin typeface="Times New Roman" panose="02020603050405020304" pitchFamily="18" charset="0"/>
                <a:cs typeface="Times New Roman" panose="02020603050405020304" pitchFamily="18" charset="0"/>
              </a:rPr>
              <a:t>,</a:t>
            </a:r>
          </a:p>
          <a:p>
            <a:r>
              <a:rPr lang="ru-RU" sz="1100" dirty="0" err="1">
                <a:solidFill>
                  <a:srgbClr val="00B0F0"/>
                </a:solidFill>
                <a:latin typeface="Times New Roman" panose="02020603050405020304" pitchFamily="18" charset="0"/>
                <a:cs typeface="Times New Roman" panose="02020603050405020304" pitchFamily="18" charset="0"/>
              </a:rPr>
              <a:t>Көкірегімде</a:t>
            </a:r>
            <a:r>
              <a:rPr lang="ru-RU" sz="1100" dirty="0">
                <a:solidFill>
                  <a:srgbClr val="00B0F0"/>
                </a:solidFill>
                <a:latin typeface="Times New Roman" panose="02020603050405020304" pitchFamily="18" charset="0"/>
                <a:cs typeface="Times New Roman" panose="02020603050405020304" pitchFamily="18" charset="0"/>
              </a:rPr>
              <a:t> </a:t>
            </a:r>
            <a:r>
              <a:rPr lang="ru-RU" sz="1100" dirty="0" err="1">
                <a:solidFill>
                  <a:srgbClr val="00B0F0"/>
                </a:solidFill>
                <a:latin typeface="Times New Roman" panose="02020603050405020304" pitchFamily="18" charset="0"/>
                <a:cs typeface="Times New Roman" panose="02020603050405020304" pitchFamily="18" charset="0"/>
              </a:rPr>
              <a:t>ақ</a:t>
            </a:r>
            <a:r>
              <a:rPr lang="ru-RU" sz="1100" dirty="0">
                <a:solidFill>
                  <a:srgbClr val="00B0F0"/>
                </a:solidFill>
                <a:latin typeface="Times New Roman" panose="02020603050405020304" pitchFamily="18" charset="0"/>
                <a:cs typeface="Times New Roman" panose="02020603050405020304" pitchFamily="18" charset="0"/>
              </a:rPr>
              <a:t> </a:t>
            </a:r>
            <a:r>
              <a:rPr lang="ru-RU" sz="1100" dirty="0" err="1">
                <a:solidFill>
                  <a:srgbClr val="00B0F0"/>
                </a:solidFill>
                <a:latin typeface="Times New Roman" panose="02020603050405020304" pitchFamily="18" charset="0"/>
                <a:cs typeface="Times New Roman" panose="02020603050405020304" pitchFamily="18" charset="0"/>
              </a:rPr>
              <a:t>сәулесін</a:t>
            </a:r>
            <a:r>
              <a:rPr lang="ru-RU" sz="1100" dirty="0">
                <a:solidFill>
                  <a:srgbClr val="00B0F0"/>
                </a:solidFill>
                <a:latin typeface="Times New Roman" panose="02020603050405020304" pitchFamily="18" charset="0"/>
                <a:cs typeface="Times New Roman" panose="02020603050405020304" pitchFamily="18" charset="0"/>
              </a:rPr>
              <a:t> </a:t>
            </a:r>
            <a:r>
              <a:rPr lang="ru-RU" sz="1100" dirty="0" err="1">
                <a:solidFill>
                  <a:srgbClr val="00B0F0"/>
                </a:solidFill>
                <a:latin typeface="Times New Roman" panose="02020603050405020304" pitchFamily="18" charset="0"/>
                <a:cs typeface="Times New Roman" panose="02020603050405020304" pitchFamily="18" charset="0"/>
              </a:rPr>
              <a:t>қалдырып</a:t>
            </a:r>
            <a:r>
              <a:rPr lang="ru-RU" sz="1100" dirty="0">
                <a:solidFill>
                  <a:srgbClr val="00B0F0"/>
                </a:solidFill>
                <a:latin typeface="Times New Roman" panose="02020603050405020304" pitchFamily="18" charset="0"/>
                <a:cs typeface="Times New Roman" panose="02020603050405020304" pitchFamily="18" charset="0"/>
              </a:rPr>
              <a:t>.</a:t>
            </a:r>
          </a:p>
          <a:p>
            <a:endParaRPr lang="ru-RU" sz="1100" dirty="0">
              <a:solidFill>
                <a:srgbClr val="00B0F0"/>
              </a:solidFill>
              <a:latin typeface="Times New Roman" panose="02020603050405020304" pitchFamily="18" charset="0"/>
              <a:cs typeface="Times New Roman" panose="02020603050405020304" pitchFamily="18" charset="0"/>
            </a:endParaRPr>
          </a:p>
          <a:p>
            <a:r>
              <a:rPr lang="ru-RU" sz="1100" i="1" dirty="0" err="1" smtClean="0">
                <a:solidFill>
                  <a:srgbClr val="00B0F0"/>
                </a:solidFill>
                <a:latin typeface="Times New Roman" panose="02020603050405020304" pitchFamily="18" charset="0"/>
                <a:cs typeface="Times New Roman" panose="02020603050405020304" pitchFamily="18" charset="0"/>
              </a:rPr>
              <a:t>Қайырмасы</a:t>
            </a:r>
            <a:endParaRPr lang="ru-RU" sz="1100" i="1" dirty="0">
              <a:solidFill>
                <a:srgbClr val="00B0F0"/>
              </a:solidFill>
              <a:latin typeface="Times New Roman" panose="02020603050405020304" pitchFamily="18" charset="0"/>
              <a:cs typeface="Times New Roman" panose="02020603050405020304" pitchFamily="18" charset="0"/>
            </a:endParaRPr>
          </a:p>
          <a:p>
            <a:r>
              <a:rPr lang="ru-RU" sz="1100" i="1" dirty="0" err="1">
                <a:solidFill>
                  <a:srgbClr val="00B0F0"/>
                </a:solidFill>
                <a:latin typeface="Times New Roman" panose="02020603050405020304" pitchFamily="18" charset="0"/>
                <a:cs typeface="Times New Roman" panose="02020603050405020304" pitchFamily="18" charset="0"/>
              </a:rPr>
              <a:t>Екі</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жұлдыз</a:t>
            </a:r>
            <a:r>
              <a:rPr lang="ru-RU" sz="1100" i="1" dirty="0">
                <a:solidFill>
                  <a:srgbClr val="00B0F0"/>
                </a:solidFill>
                <a:latin typeface="Times New Roman" panose="02020603050405020304" pitchFamily="18" charset="0"/>
                <a:cs typeface="Times New Roman" panose="02020603050405020304" pitchFamily="18" charset="0"/>
              </a:rPr>
              <a:t> - </a:t>
            </a:r>
            <a:r>
              <a:rPr lang="ru-RU" sz="1100" i="1" dirty="0" err="1">
                <a:solidFill>
                  <a:srgbClr val="00B0F0"/>
                </a:solidFill>
                <a:latin typeface="Times New Roman" panose="02020603050405020304" pitchFamily="18" charset="0"/>
                <a:cs typeface="Times New Roman" panose="02020603050405020304" pitchFamily="18" charset="0"/>
              </a:rPr>
              <a:t>екі</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бақыт</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көктегі</a:t>
            </a:r>
            <a:r>
              <a:rPr lang="ru-RU" sz="1100" i="1" dirty="0">
                <a:solidFill>
                  <a:srgbClr val="00B0F0"/>
                </a:solidFill>
                <a:latin typeface="Times New Roman" panose="02020603050405020304" pitchFamily="18" charset="0"/>
                <a:cs typeface="Times New Roman" panose="02020603050405020304" pitchFamily="18" charset="0"/>
              </a:rPr>
              <a:t>,</a:t>
            </a:r>
          </a:p>
          <a:p>
            <a:r>
              <a:rPr lang="ru-RU" sz="1100" i="1" dirty="0" err="1">
                <a:solidFill>
                  <a:srgbClr val="00B0F0"/>
                </a:solidFill>
                <a:latin typeface="Times New Roman" panose="02020603050405020304" pitchFamily="18" charset="0"/>
                <a:cs typeface="Times New Roman" panose="02020603050405020304" pitchFamily="18" charset="0"/>
              </a:rPr>
              <a:t>Төбемізде</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тұрып</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алды</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кетпеді</a:t>
            </a:r>
            <a:r>
              <a:rPr lang="ru-RU" sz="1100" i="1" dirty="0">
                <a:solidFill>
                  <a:srgbClr val="00B0F0"/>
                </a:solidFill>
                <a:latin typeface="Times New Roman" panose="02020603050405020304" pitchFamily="18" charset="0"/>
                <a:cs typeface="Times New Roman" panose="02020603050405020304" pitchFamily="18" charset="0"/>
              </a:rPr>
              <a:t>.</a:t>
            </a:r>
          </a:p>
          <a:p>
            <a:r>
              <a:rPr lang="ru-RU" sz="1100" i="1" dirty="0">
                <a:solidFill>
                  <a:srgbClr val="00B0F0"/>
                </a:solidFill>
                <a:latin typeface="Times New Roman" panose="02020603050405020304" pitchFamily="18" charset="0"/>
                <a:cs typeface="Times New Roman" panose="02020603050405020304" pitchFamily="18" charset="0"/>
              </a:rPr>
              <a:t>Бар </a:t>
            </a:r>
            <a:r>
              <a:rPr lang="ru-RU" sz="1100" i="1" dirty="0" err="1">
                <a:solidFill>
                  <a:srgbClr val="00B0F0"/>
                </a:solidFill>
                <a:latin typeface="Times New Roman" panose="02020603050405020304" pitchFamily="18" charset="0"/>
                <a:cs typeface="Times New Roman" panose="02020603050405020304" pitchFamily="18" charset="0"/>
              </a:rPr>
              <a:t>аспаннан</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екі</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жұлдыз</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көрдік</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біз</a:t>
            </a:r>
            <a:r>
              <a:rPr lang="ru-RU" sz="1100" i="1" dirty="0">
                <a:solidFill>
                  <a:srgbClr val="00B0F0"/>
                </a:solidFill>
                <a:latin typeface="Times New Roman" panose="02020603050405020304" pitchFamily="18" charset="0"/>
                <a:cs typeface="Times New Roman" panose="02020603050405020304" pitchFamily="18" charset="0"/>
              </a:rPr>
              <a:t>,</a:t>
            </a:r>
          </a:p>
          <a:p>
            <a:r>
              <a:rPr lang="ru-RU" sz="1100" i="1" dirty="0" err="1">
                <a:solidFill>
                  <a:srgbClr val="00B0F0"/>
                </a:solidFill>
                <a:latin typeface="Times New Roman" panose="02020603050405020304" pitchFamily="18" charset="0"/>
                <a:cs typeface="Times New Roman" panose="02020603050405020304" pitchFamily="18" charset="0"/>
              </a:rPr>
              <a:t>Біздер</a:t>
            </a:r>
            <a:r>
              <a:rPr lang="ru-RU" sz="1100" i="1" dirty="0">
                <a:solidFill>
                  <a:srgbClr val="00B0F0"/>
                </a:solidFill>
                <a:latin typeface="Times New Roman" panose="02020603050405020304" pitchFamily="18" charset="0"/>
                <a:cs typeface="Times New Roman" panose="02020603050405020304" pitchFamily="18" charset="0"/>
              </a:rPr>
              <a:t> де </a:t>
            </a:r>
            <a:r>
              <a:rPr lang="ru-RU" sz="1100" i="1" dirty="0" err="1">
                <a:solidFill>
                  <a:srgbClr val="00B0F0"/>
                </a:solidFill>
                <a:latin typeface="Times New Roman" panose="02020603050405020304" pitchFamily="18" charset="0"/>
                <a:cs typeface="Times New Roman" panose="02020603050405020304" pitchFamily="18" charset="0"/>
              </a:rPr>
              <a:t>екеу</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едік</a:t>
            </a:r>
            <a:r>
              <a:rPr lang="ru-RU" sz="1100" i="1" dirty="0">
                <a:solidFill>
                  <a:srgbClr val="00B0F0"/>
                </a:solidFill>
                <a:latin typeface="Times New Roman" panose="02020603050405020304" pitchFamily="18" charset="0"/>
                <a:cs typeface="Times New Roman" panose="02020603050405020304" pitchFamily="18" charset="0"/>
              </a:rPr>
              <a:t>, </a:t>
            </a:r>
            <a:r>
              <a:rPr lang="ru-RU" sz="1100" i="1" dirty="0" err="1">
                <a:solidFill>
                  <a:srgbClr val="00B0F0"/>
                </a:solidFill>
                <a:latin typeface="Times New Roman" panose="02020603050405020304" pitchFamily="18" charset="0"/>
                <a:cs typeface="Times New Roman" panose="02020603050405020304" pitchFamily="18" charset="0"/>
              </a:rPr>
              <a:t>өйткені</a:t>
            </a:r>
            <a:r>
              <a:rPr lang="ru-RU" sz="1100" i="1" dirty="0">
                <a:solidFill>
                  <a:srgbClr val="00B0F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53129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AppData\Local\Temp\20191231_103934.jpg"/>
          <p:cNvPicPr>
            <a:picLocks noChangeAspect="1" noChangeArrowheads="1"/>
          </p:cNvPicPr>
          <p:nvPr/>
        </p:nvPicPr>
        <p:blipFill rotWithShape="1">
          <a:blip r:embed="rId2">
            <a:extLst>
              <a:ext uri="{28A0092B-C50C-407E-A947-70E740481C1C}">
                <a14:useLocalDpi xmlns:a14="http://schemas.microsoft.com/office/drawing/2010/main" val="0"/>
              </a:ext>
            </a:extLst>
          </a:blip>
          <a:srcRect l="18067" t="16432" r="20727" b="14654"/>
          <a:stretch/>
        </p:blipFill>
        <p:spPr bwMode="auto">
          <a:xfrm>
            <a:off x="2674442" y="2491735"/>
            <a:ext cx="3158031" cy="204937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Users\User\Desktop\фото екі жұлдыз\100CANON\IMG_01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59682">
            <a:off x="6829575" y="3344599"/>
            <a:ext cx="2192783" cy="16798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7504" y="188639"/>
            <a:ext cx="3611117"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ru-RU" sz="1400" dirty="0" smtClean="0">
                <a:solidFill>
                  <a:srgbClr val="FF0000"/>
                </a:solidFill>
                <a:latin typeface="Times New Roman" panose="02020603050405020304" pitchFamily="18" charset="0"/>
                <a:cs typeface="Times New Roman" panose="02020603050405020304" pitchFamily="18" charset="0"/>
              </a:rPr>
              <a:t>Е</a:t>
            </a:r>
            <a:r>
              <a:rPr lang="kk-KZ" sz="1400" dirty="0" smtClean="0">
                <a:solidFill>
                  <a:srgbClr val="FF0000"/>
                </a:solidFill>
                <a:latin typeface="Times New Roman" panose="02020603050405020304" pitchFamily="18" charset="0"/>
                <a:cs typeface="Times New Roman" panose="02020603050405020304" pitchFamily="18" charset="0"/>
              </a:rPr>
              <a:t>КІ ЖҰЛДЫЗ//ДВЕ ЗВЕЗДЫ – күнделік</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6147" name="Picture 3" descr="C:\Users\User\Desktop\фото екі жұлдыз\100CANON\IMG_00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91736">
            <a:off x="4508988" y="147718"/>
            <a:ext cx="1872208" cy="279385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User\Desktop\фото екі жұлдыз\100CANON\IMG_006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40493">
            <a:off x="6499624" y="1795118"/>
            <a:ext cx="2195736" cy="1751856"/>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User\Desktop\фото екі жұлдыз\100CANON\IMG_006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479" r="31294"/>
          <a:stretch/>
        </p:blipFill>
        <p:spPr bwMode="auto">
          <a:xfrm>
            <a:off x="141658" y="4665194"/>
            <a:ext cx="1982070" cy="204999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User\Desktop\фото екі жұлдыз\100CANON\IMG_007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6215" y="159846"/>
            <a:ext cx="2489515" cy="1828994"/>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User\Desktop\фото екі жұлдыз\100CANON\IMG_007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60221" y="4941168"/>
            <a:ext cx="2195736" cy="1679848"/>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C:\Users\User\Desktop\фото екі жұлдыз\100CANON\IMG_033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504" y="611365"/>
            <a:ext cx="2376264" cy="180952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Users\User\Desktop\фото екі жұлдыз\100CANON\IMG_0365.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504" y="2451720"/>
            <a:ext cx="2376264" cy="2129408"/>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C:\Users\User\Desktop\фото екі жұлдыз\100CANON\IMG_036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67744" y="4665194"/>
            <a:ext cx="1944216" cy="2026189"/>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C:\Users\User\Desktop\фото екі жұлдыз\100CANON\IMG_0324.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53458" y="4665194"/>
            <a:ext cx="2466615" cy="2026189"/>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descr="C:\Users\User\Desktop\фото екі жұлдыз\100CANON\IMG_0328.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90174" y="611365"/>
            <a:ext cx="1817947" cy="1539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465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AppData\Local\Temp\20191230_1517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35" y="2548713"/>
            <a:ext cx="2898465" cy="208043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ser\AppData\Local\Temp\20191230_1504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74" y="549955"/>
            <a:ext cx="2896626" cy="18722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User\AppData\Local\Temp\20191230_15024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4272" y="116632"/>
            <a:ext cx="2542263" cy="2305531"/>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User\AppData\Local\Temp\20191230_1502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551" y="116632"/>
            <a:ext cx="3179496" cy="230553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User\AppData\Local\Temp\20191230_14573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4272" y="2514312"/>
            <a:ext cx="2525271" cy="2114838"/>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User\AppData\Local\Temp\20191230_14500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2551" y="2514312"/>
            <a:ext cx="3179496" cy="211483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User\AppData\Local\Temp\20191230_14444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375" y="4786699"/>
            <a:ext cx="2826425" cy="1913957"/>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C:\Users\User\AppData\Local\Temp\20191230_14405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1647" y="4786698"/>
            <a:ext cx="3200400" cy="191395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Users\User\AppData\Local\Temp\20191230_143858.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4273" y="4804687"/>
            <a:ext cx="2542263" cy="19066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343" y="116632"/>
            <a:ext cx="2742739" cy="276999"/>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200" dirty="0" smtClean="0">
                <a:solidFill>
                  <a:srgbClr val="FF0000"/>
                </a:solidFill>
                <a:latin typeface="Times New Roman" panose="02020603050405020304" pitchFamily="18" charset="0"/>
                <a:cs typeface="Times New Roman" panose="02020603050405020304" pitchFamily="18" charset="0"/>
              </a:rPr>
              <a:t>ЖАҢА ЖЫЛ//НОВЫЙ ГОД -2020</a:t>
            </a:r>
            <a:endParaRPr lang="ru-RU" sz="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7283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0000000\20191209_114558.jpg"/>
          <p:cNvPicPr>
            <a:picLocks noChangeAspect="1" noChangeArrowheads="1"/>
          </p:cNvPicPr>
          <p:nvPr/>
        </p:nvPicPr>
        <p:blipFill rotWithShape="1">
          <a:blip r:embed="rId2">
            <a:extLst>
              <a:ext uri="{28A0092B-C50C-407E-A947-70E740481C1C}">
                <a14:useLocalDpi xmlns:a14="http://schemas.microsoft.com/office/drawing/2010/main" val="0"/>
              </a:ext>
            </a:extLst>
          </a:blip>
          <a:srcRect l="11905" t="17255" r="26244" b="26244"/>
          <a:stretch/>
        </p:blipFill>
        <p:spPr bwMode="auto">
          <a:xfrm>
            <a:off x="7238958" y="3789041"/>
            <a:ext cx="1800199" cy="284586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ser\Desktop\0000000\20191209_132229.jpg"/>
          <p:cNvPicPr>
            <a:picLocks noChangeAspect="1" noChangeArrowheads="1"/>
          </p:cNvPicPr>
          <p:nvPr/>
        </p:nvPicPr>
        <p:blipFill rotWithShape="1">
          <a:blip r:embed="rId3">
            <a:extLst>
              <a:ext uri="{28A0092B-C50C-407E-A947-70E740481C1C}">
                <a14:useLocalDpi xmlns:a14="http://schemas.microsoft.com/office/drawing/2010/main" val="0"/>
              </a:ext>
            </a:extLst>
          </a:blip>
          <a:srcRect l="13334" t="4443" r="9192" b="19366"/>
          <a:stretch/>
        </p:blipFill>
        <p:spPr bwMode="auto">
          <a:xfrm>
            <a:off x="107505" y="3789040"/>
            <a:ext cx="2520279" cy="28283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User\Desktop\0000000\20191209_132232.jpg"/>
          <p:cNvPicPr>
            <a:picLocks noChangeAspect="1" noChangeArrowheads="1"/>
          </p:cNvPicPr>
          <p:nvPr/>
        </p:nvPicPr>
        <p:blipFill rotWithShape="1">
          <a:blip r:embed="rId4">
            <a:extLst>
              <a:ext uri="{28A0092B-C50C-407E-A947-70E740481C1C}">
                <a14:useLocalDpi xmlns:a14="http://schemas.microsoft.com/office/drawing/2010/main" val="0"/>
              </a:ext>
            </a:extLst>
          </a:blip>
          <a:srcRect l="3344" t="4252" r="2701" b="8837"/>
          <a:stretch/>
        </p:blipFill>
        <p:spPr bwMode="auto">
          <a:xfrm>
            <a:off x="138150" y="581973"/>
            <a:ext cx="2914168" cy="299104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User\Desktop\0000000\20191209_132236.jpg"/>
          <p:cNvPicPr>
            <a:picLocks noChangeAspect="1" noChangeArrowheads="1"/>
          </p:cNvPicPr>
          <p:nvPr/>
        </p:nvPicPr>
        <p:blipFill rotWithShape="1">
          <a:blip r:embed="rId5">
            <a:extLst>
              <a:ext uri="{28A0092B-C50C-407E-A947-70E740481C1C}">
                <a14:useLocalDpi xmlns:a14="http://schemas.microsoft.com/office/drawing/2010/main" val="0"/>
              </a:ext>
            </a:extLst>
          </a:blip>
          <a:srcRect l="7410" t="8694" r="1631" b="6269"/>
          <a:stretch/>
        </p:blipFill>
        <p:spPr bwMode="auto">
          <a:xfrm>
            <a:off x="5150727" y="3789041"/>
            <a:ext cx="2088232" cy="284586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User\Desktop\0000000\20191209_132249(0).jpg"/>
          <p:cNvPicPr>
            <a:picLocks noChangeAspect="1" noChangeArrowheads="1"/>
          </p:cNvPicPr>
          <p:nvPr/>
        </p:nvPicPr>
        <p:blipFill rotWithShape="1">
          <a:blip r:embed="rId6">
            <a:extLst>
              <a:ext uri="{28A0092B-C50C-407E-A947-70E740481C1C}">
                <a14:useLocalDpi xmlns:a14="http://schemas.microsoft.com/office/drawing/2010/main" val="0"/>
              </a:ext>
            </a:extLst>
          </a:blip>
          <a:srcRect l="35875" t="38001" r="32451" b="31951"/>
          <a:stretch/>
        </p:blipFill>
        <p:spPr bwMode="auto">
          <a:xfrm>
            <a:off x="2626273" y="3789041"/>
            <a:ext cx="2538869" cy="2828336"/>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5" y="143108"/>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4609" t="6031" r="17446" b="11048"/>
          <a:stretch/>
        </p:blipFill>
        <p:spPr bwMode="auto">
          <a:xfrm>
            <a:off x="6031091" y="141232"/>
            <a:ext cx="3008066" cy="3431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63451" y="168438"/>
            <a:ext cx="2776701" cy="3404578"/>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021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6" y="188640"/>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6" y="645840"/>
            <a:ext cx="353060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7" y="3501008"/>
            <a:ext cx="353060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662" t="5920" r="12366" b="16657"/>
          <a:stretch/>
        </p:blipFill>
        <p:spPr bwMode="auto">
          <a:xfrm>
            <a:off x="4572000" y="219992"/>
            <a:ext cx="4306949" cy="316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5495" r="9803" b="6877"/>
          <a:stretch/>
        </p:blipFill>
        <p:spPr bwMode="auto">
          <a:xfrm>
            <a:off x="4572000" y="3501008"/>
            <a:ext cx="430694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599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0193"/>
          <a:stretch/>
        </p:blipFill>
        <p:spPr bwMode="auto">
          <a:xfrm rot="10800000">
            <a:off x="5999709" y="55421"/>
            <a:ext cx="3146425" cy="1274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007327" y="38198"/>
            <a:ext cx="3220856"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0193"/>
          <a:stretch/>
        </p:blipFill>
        <p:spPr bwMode="auto">
          <a:xfrm rot="10800000">
            <a:off x="5999709" y="55422"/>
            <a:ext cx="3146425" cy="1274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descr="C:\Users\User\AppData\Local\Temp\20191225_084507.jpg"/>
          <p:cNvPicPr>
            <a:picLocks noChangeAspect="1" noChangeArrowheads="1"/>
          </p:cNvPicPr>
          <p:nvPr/>
        </p:nvPicPr>
        <p:blipFill rotWithShape="1">
          <a:blip r:embed="rId3">
            <a:extLst>
              <a:ext uri="{28A0092B-C50C-407E-A947-70E740481C1C}">
                <a14:useLocalDpi xmlns:a14="http://schemas.microsoft.com/office/drawing/2010/main" val="0"/>
              </a:ext>
            </a:extLst>
          </a:blip>
          <a:srcRect l="4644" t="17343" r="13815" b="5182"/>
          <a:stretch/>
        </p:blipFill>
        <p:spPr bwMode="auto">
          <a:xfrm>
            <a:off x="247593" y="836712"/>
            <a:ext cx="4019674" cy="263595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User\AppData\Local\Temp\20191225_084512.jpg"/>
          <p:cNvPicPr>
            <a:picLocks noChangeAspect="1" noChangeArrowheads="1"/>
          </p:cNvPicPr>
          <p:nvPr/>
        </p:nvPicPr>
        <p:blipFill rotWithShape="1">
          <a:blip r:embed="rId4">
            <a:extLst>
              <a:ext uri="{28A0092B-C50C-407E-A947-70E740481C1C}">
                <a14:useLocalDpi xmlns:a14="http://schemas.microsoft.com/office/drawing/2010/main" val="0"/>
              </a:ext>
            </a:extLst>
          </a:blip>
          <a:srcRect l="4961" t="15000" r="18956" b="17311"/>
          <a:stretch/>
        </p:blipFill>
        <p:spPr bwMode="auto">
          <a:xfrm>
            <a:off x="230893" y="3573016"/>
            <a:ext cx="4053075" cy="2992435"/>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User\AppData\Local\Temp\20191225_084516.jpg"/>
          <p:cNvPicPr>
            <a:picLocks noChangeAspect="1" noChangeArrowheads="1"/>
          </p:cNvPicPr>
          <p:nvPr/>
        </p:nvPicPr>
        <p:blipFill rotWithShape="1">
          <a:blip r:embed="rId5">
            <a:extLst>
              <a:ext uri="{28A0092B-C50C-407E-A947-70E740481C1C}">
                <a14:useLocalDpi xmlns:a14="http://schemas.microsoft.com/office/drawing/2010/main" val="0"/>
              </a:ext>
            </a:extLst>
          </a:blip>
          <a:srcRect l="5119" t="20251" r="9310" b="3026"/>
          <a:stretch/>
        </p:blipFill>
        <p:spPr bwMode="auto">
          <a:xfrm>
            <a:off x="4572000" y="836711"/>
            <a:ext cx="4320480" cy="2635953"/>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C:\Users\User\AppData\Local\Temp\20191225_084451.jpg"/>
          <p:cNvPicPr>
            <a:picLocks noChangeAspect="1" noChangeArrowheads="1"/>
          </p:cNvPicPr>
          <p:nvPr/>
        </p:nvPicPr>
        <p:blipFill rotWithShape="1">
          <a:blip r:embed="rId6">
            <a:extLst>
              <a:ext uri="{28A0092B-C50C-407E-A947-70E740481C1C}">
                <a14:useLocalDpi xmlns:a14="http://schemas.microsoft.com/office/drawing/2010/main" val="0"/>
              </a:ext>
            </a:extLst>
          </a:blip>
          <a:srcRect l="3451" r="6019" b="8744"/>
          <a:stretch/>
        </p:blipFill>
        <p:spPr bwMode="auto">
          <a:xfrm>
            <a:off x="4572000" y="3573016"/>
            <a:ext cx="4320480" cy="298251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15" y="125926"/>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6701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AppData\Local\Temp\20191231_102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4221088"/>
            <a:ext cx="4536504" cy="237626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ser\AppData\Local\Temp\20191231_1025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708920"/>
            <a:ext cx="2716547" cy="19442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User\AppData\Local\Temp\20191231_1025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8066" y="2347512"/>
            <a:ext cx="2684054" cy="194558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User\AppData\Local\Temp\20191231_102515.jpg"/>
          <p:cNvPicPr>
            <a:picLocks noChangeAspect="1" noChangeArrowheads="1"/>
          </p:cNvPicPr>
          <p:nvPr/>
        </p:nvPicPr>
        <p:blipFill rotWithShape="1">
          <a:blip r:embed="rId5">
            <a:extLst>
              <a:ext uri="{28A0092B-C50C-407E-A947-70E740481C1C}">
                <a14:useLocalDpi xmlns:a14="http://schemas.microsoft.com/office/drawing/2010/main" val="0"/>
              </a:ext>
            </a:extLst>
          </a:blip>
          <a:srcRect l="14339" b="29728"/>
          <a:stretch/>
        </p:blipFill>
        <p:spPr bwMode="auto">
          <a:xfrm>
            <a:off x="5652119" y="3861048"/>
            <a:ext cx="3168353" cy="273630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User\AppData\Local\Temp\20191231_10251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556778"/>
            <a:ext cx="2954639" cy="2152141"/>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User\AppData\Local\Temp\20191231_10252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0071" y="556778"/>
            <a:ext cx="3600401" cy="17921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User\AppData\Local\Temp\20191231_102510.jpg"/>
          <p:cNvPicPr>
            <a:picLocks noChangeAspect="1" noChangeArrowheads="1"/>
          </p:cNvPicPr>
          <p:nvPr/>
        </p:nvPicPr>
        <p:blipFill rotWithShape="1">
          <a:blip r:embed="rId8">
            <a:extLst>
              <a:ext uri="{28A0092B-C50C-407E-A947-70E740481C1C}">
                <a14:useLocalDpi xmlns:a14="http://schemas.microsoft.com/office/drawing/2010/main" val="0"/>
              </a:ext>
            </a:extLst>
          </a:blip>
          <a:srcRect l="12648" t="6995" r="28925" b="33114"/>
          <a:stretch/>
        </p:blipFill>
        <p:spPr bwMode="auto">
          <a:xfrm>
            <a:off x="3995936" y="4149080"/>
            <a:ext cx="1872208" cy="2448272"/>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User\AppData\Local\Temp\20191231_102458.jpg"/>
          <p:cNvPicPr>
            <a:picLocks noChangeAspect="1" noChangeArrowheads="1"/>
          </p:cNvPicPr>
          <p:nvPr/>
        </p:nvPicPr>
        <p:blipFill rotWithShape="1">
          <a:blip r:embed="rId9">
            <a:extLst>
              <a:ext uri="{28A0092B-C50C-407E-A947-70E740481C1C}">
                <a14:useLocalDpi xmlns:a14="http://schemas.microsoft.com/office/drawing/2010/main" val="0"/>
              </a:ext>
            </a:extLst>
          </a:blip>
          <a:srcRect l="-1" r="32332" b="55457"/>
          <a:stretch/>
        </p:blipFill>
        <p:spPr bwMode="auto">
          <a:xfrm>
            <a:off x="3077821" y="556778"/>
            <a:ext cx="2214259" cy="186411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253" y="67830"/>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descr="C:\Users\User\AppData\Local\Temp\20191231_10251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6948" y="2175949"/>
            <a:ext cx="3313524" cy="2152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91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7" name="Picture 11" descr="F:\Documents\0000000000000000000\Themes\Праздничные\0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8074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3524"/>
            <a:ext cx="2841625"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descr="C:\Users\User\AppData\Local\Temp\20191225_1819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762537">
            <a:off x="1262462" y="830651"/>
            <a:ext cx="1899948" cy="167669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User\AppData\Local\Temp\20191225_1818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43398">
            <a:off x="3374137" y="676774"/>
            <a:ext cx="2432473" cy="1708637"/>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User\AppData\Local\Temp\20191225_18095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21701">
            <a:off x="1458626" y="4261918"/>
            <a:ext cx="2034038" cy="149688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Users\User\AppData\Local\Temp\20191225_17583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895022">
            <a:off x="6088204" y="2639868"/>
            <a:ext cx="2307239" cy="1650446"/>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C:\Users\User\AppData\Local\Temp\20191225_17491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56825">
            <a:off x="5905293" y="1039944"/>
            <a:ext cx="1869861" cy="148709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Users\User\AppData\Local\Temp\20191225_174722(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955929">
            <a:off x="3874763" y="4368678"/>
            <a:ext cx="1983540" cy="1487655"/>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descr="C:\Users\User\AppData\Local\Temp\20191225_18001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702167">
            <a:off x="959720" y="2582307"/>
            <a:ext cx="2166919" cy="169338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p:cNvPicPr>
            <a:picLocks noChangeAspect="1" noChangeArrowheads="1"/>
          </p:cNvPicPr>
          <p:nvPr/>
        </p:nvPicPr>
        <p:blipFill rotWithShape="1">
          <a:blip r:embed="rId11">
            <a:extLst>
              <a:ext uri="{28A0092B-C50C-407E-A947-70E740481C1C}">
                <a14:useLocalDpi xmlns:a14="http://schemas.microsoft.com/office/drawing/2010/main" val="0"/>
              </a:ext>
            </a:extLst>
          </a:blip>
          <a:srcRect t="15694"/>
          <a:stretch/>
        </p:blipFill>
        <p:spPr bwMode="auto">
          <a:xfrm>
            <a:off x="3336576" y="2422241"/>
            <a:ext cx="2668475" cy="1813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3052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Documents\0000000000000000000\Themes\Праздничные\0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5935" y="548679"/>
            <a:ext cx="8712129" cy="646331"/>
          </a:xfrm>
          <a:prstGeom prst="rect">
            <a:avLst/>
          </a:prstGeom>
          <a:noFill/>
        </p:spPr>
        <p:txBody>
          <a:bodyPr wrap="none" rtlCol="0">
            <a:prstTxWarp prst="textArchDown">
              <a:avLst/>
            </a:prstTxWarp>
            <a:spAutoFit/>
          </a:bodyPr>
          <a:lstStyle/>
          <a:p>
            <a:r>
              <a:rPr lang="ru-RU" sz="3600" b="1" dirty="0" smtClean="0">
                <a:solidFill>
                  <a:srgbClr val="FF0000"/>
                </a:solidFill>
                <a:latin typeface="Times New Roman" panose="02020603050405020304" pitchFamily="18" charset="0"/>
                <a:cs typeface="Times New Roman" panose="02020603050405020304" pitchFamily="18" charset="0"/>
              </a:rPr>
              <a:t>ЖА</a:t>
            </a:r>
            <a:r>
              <a:rPr lang="kk-KZ" sz="3600" b="1" dirty="0" smtClean="0">
                <a:solidFill>
                  <a:srgbClr val="FF0000"/>
                </a:solidFill>
                <a:latin typeface="Times New Roman" panose="02020603050405020304" pitchFamily="18" charset="0"/>
                <a:cs typeface="Times New Roman" panose="02020603050405020304" pitchFamily="18" charset="0"/>
              </a:rPr>
              <a:t>ҢА ЖЫЛ ҚҰТТЫ БОЛСЫН - 2020 !</a:t>
            </a:r>
            <a:endParaRPr lang="ru-RU" sz="32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339752" y="1628800"/>
            <a:ext cx="6235874" cy="2308324"/>
          </a:xfrm>
          <a:prstGeom prst="rect">
            <a:avLst/>
          </a:prstGeom>
          <a:noFill/>
        </p:spPr>
        <p:txBody>
          <a:bodyPr wrap="none" rtlCol="0">
            <a:spAutoFit/>
          </a:bodyPr>
          <a:lstStyle/>
          <a:p>
            <a:pPr>
              <a:lnSpc>
                <a:spcPct val="200000"/>
              </a:lnSpc>
            </a:pPr>
            <a:r>
              <a:rPr lang="kk-KZ" dirty="0" smtClean="0">
                <a:solidFill>
                  <a:srgbClr val="00B0F0"/>
                </a:solidFill>
                <a:latin typeface="Times New Roman" panose="02020603050405020304" pitchFamily="18" charset="0"/>
                <a:cs typeface="Times New Roman" panose="02020603050405020304" pitchFamily="18" charset="0"/>
              </a:rPr>
              <a:t>Құрметті ұжым! Сіздерге зор денсаулық, отбасыларыңызға</a:t>
            </a:r>
          </a:p>
          <a:p>
            <a:pPr>
              <a:lnSpc>
                <a:spcPct val="200000"/>
              </a:lnSpc>
            </a:pPr>
            <a:r>
              <a:rPr lang="kk-KZ" dirty="0" smtClean="0">
                <a:solidFill>
                  <a:srgbClr val="00B0F0"/>
                </a:solidFill>
                <a:latin typeface="Times New Roman" panose="02020603050405020304" pitchFamily="18" charset="0"/>
                <a:cs typeface="Times New Roman" panose="02020603050405020304" pitchFamily="18" charset="0"/>
              </a:rPr>
              <a:t> амандық тілейміз. Жаңа жыл әрбір шаңыраққа ырыс, береке </a:t>
            </a:r>
          </a:p>
          <a:p>
            <a:pPr>
              <a:lnSpc>
                <a:spcPct val="200000"/>
              </a:lnSpc>
            </a:pPr>
            <a:r>
              <a:rPr lang="kk-KZ" dirty="0" smtClean="0">
                <a:solidFill>
                  <a:srgbClr val="00B0F0"/>
                </a:solidFill>
                <a:latin typeface="Times New Roman" panose="02020603050405020304" pitchFamily="18" charset="0"/>
                <a:cs typeface="Times New Roman" panose="02020603050405020304" pitchFamily="18" charset="0"/>
              </a:rPr>
              <a:t>әкелсін.   Тәуелсіз еліміздің тұғыры биік болсын!</a:t>
            </a:r>
          </a:p>
          <a:p>
            <a:pPr>
              <a:lnSpc>
                <a:spcPct val="200000"/>
              </a:lnSpc>
            </a:pPr>
            <a:r>
              <a:rPr lang="kk-KZ" dirty="0">
                <a:solidFill>
                  <a:srgbClr val="00B0F0"/>
                </a:solidFill>
                <a:latin typeface="Times New Roman" panose="02020603050405020304" pitchFamily="18" charset="0"/>
                <a:cs typeface="Times New Roman" panose="02020603050405020304" pitchFamily="18" charset="0"/>
              </a:rPr>
              <a:t> </a:t>
            </a:r>
            <a:r>
              <a:rPr lang="kk-KZ" dirty="0" smtClean="0">
                <a:solidFill>
                  <a:srgbClr val="00B0F0"/>
                </a:solidFill>
                <a:latin typeface="Times New Roman" panose="02020603050405020304" pitchFamily="18" charset="0"/>
                <a:cs typeface="Times New Roman" panose="02020603050405020304" pitchFamily="18" charset="0"/>
              </a:rPr>
              <a:t>                                                                </a:t>
            </a:r>
            <a:r>
              <a:rPr lang="kk-KZ" b="1" dirty="0" smtClean="0">
                <a:solidFill>
                  <a:srgbClr val="00B0F0"/>
                </a:solidFill>
                <a:latin typeface="Times New Roman" panose="02020603050405020304" pitchFamily="18" charset="0"/>
                <a:cs typeface="Times New Roman" panose="02020603050405020304" pitchFamily="18" charset="0"/>
              </a:rPr>
              <a:t>Колледж әкімшілігі.</a:t>
            </a:r>
            <a:endParaRPr lang="ru-RU" b="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8820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88640"/>
            <a:ext cx="5707063"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785" y="908720"/>
            <a:ext cx="9036496" cy="4832092"/>
          </a:xfrm>
          <a:prstGeom prst="rect">
            <a:avLst/>
          </a:prstGeom>
          <a:noFill/>
        </p:spPr>
        <p:txBody>
          <a:bodyPr wrap="square" rtlCol="0">
            <a:spAutoFit/>
          </a:bodyPr>
          <a:lstStyle/>
          <a:p>
            <a:pPr algn="ctr"/>
            <a:r>
              <a:rPr lang="kk-KZ" sz="1400" dirty="0" smtClean="0">
                <a:latin typeface="Times New Roman" panose="02020603050405020304" pitchFamily="18" charset="0"/>
                <a:cs typeface="Times New Roman" panose="02020603050405020304" pitchFamily="18" charset="0"/>
              </a:rPr>
              <a:t> </a:t>
            </a:r>
            <a:r>
              <a:rPr lang="kk-KZ" sz="1400" dirty="0" smtClean="0">
                <a:solidFill>
                  <a:srgbClr val="FFC000"/>
                </a:solidFill>
                <a:latin typeface="Times New Roman" panose="02020603050405020304" pitchFamily="18" charset="0"/>
                <a:cs typeface="Times New Roman" panose="02020603050405020304" pitchFamily="18" charset="0"/>
              </a:rPr>
              <a:t>16 желтоқсан – ата бабамыздың арманы орындалып, жасампаздығымызды жаңа желеске көтерген Тәуелсіздік күні.</a:t>
            </a:r>
          </a:p>
          <a:p>
            <a:pPr algn="ctr"/>
            <a:r>
              <a:rPr lang="kk-KZ" sz="1400" dirty="0">
                <a:solidFill>
                  <a:srgbClr val="FFC000"/>
                </a:solidFill>
                <a:latin typeface="Times New Roman" panose="02020603050405020304" pitchFamily="18" charset="0"/>
                <a:cs typeface="Times New Roman" panose="02020603050405020304" pitchFamily="18" charset="0"/>
              </a:rPr>
              <a:t> </a:t>
            </a:r>
            <a:r>
              <a:rPr lang="kk-KZ" sz="1400" dirty="0" smtClean="0">
                <a:solidFill>
                  <a:srgbClr val="FFC000"/>
                </a:solidFill>
                <a:latin typeface="Times New Roman" panose="02020603050405020304" pitchFamily="18" charset="0"/>
                <a:cs typeface="Times New Roman" panose="02020603050405020304" pitchFamily="18" charset="0"/>
              </a:rPr>
              <a:t>                                                                                                                           Сайлаубай Гүлдана  1 курс, 6 топ.</a:t>
            </a:r>
          </a:p>
          <a:p>
            <a:pPr algn="ctr"/>
            <a:r>
              <a:rPr lang="kk-KZ" sz="1400" dirty="0" smtClean="0">
                <a:solidFill>
                  <a:srgbClr val="00B0F0"/>
                </a:solidFill>
                <a:latin typeface="Times New Roman" panose="02020603050405020304" pitchFamily="18" charset="0"/>
                <a:cs typeface="Times New Roman" panose="02020603050405020304" pitchFamily="18" charset="0"/>
              </a:rPr>
              <a:t>Тәуелсіздік – 1986 жылғы желтоқсанда алаңға шыққан жастардың ерік-жігері.</a:t>
            </a:r>
          </a:p>
          <a:p>
            <a:pPr algn="ctr"/>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Кенжебаева Айбөлек 1 курс, 6 топ.</a:t>
            </a:r>
          </a:p>
          <a:p>
            <a:pPr algn="ctr"/>
            <a:r>
              <a:rPr lang="kk-KZ" sz="1400" dirty="0" smtClean="0">
                <a:solidFill>
                  <a:srgbClr val="00B050"/>
                </a:solidFill>
                <a:latin typeface="Times New Roman" panose="02020603050405020304" pitchFamily="18" charset="0"/>
                <a:cs typeface="Times New Roman" panose="02020603050405020304" pitchFamily="18" charset="0"/>
              </a:rPr>
              <a:t>День Независимости Казахстана – это главный национальный праздник Республики Казахстан. Эту дату жители страны отмечают ежегодно 16 декабря. Независимость – это государственная независимость, политическая самостоятельность, суверенитет.</a:t>
            </a:r>
          </a:p>
          <a:p>
            <a:pPr algn="ctr"/>
            <a:r>
              <a:rPr lang="kk-KZ" sz="1400" dirty="0" smtClean="0">
                <a:solidFill>
                  <a:srgbClr val="00B050"/>
                </a:solidFill>
                <a:latin typeface="Times New Roman" panose="02020603050405020304" pitchFamily="18" charset="0"/>
                <a:cs typeface="Times New Roman" panose="02020603050405020304" pitchFamily="18" charset="0"/>
              </a:rPr>
              <a:t>                                                                                                     Славинская Юлия 1 курс, 6 группа</a:t>
            </a:r>
          </a:p>
          <a:p>
            <a:pPr algn="ctr"/>
            <a:r>
              <a:rPr lang="kk-KZ" sz="1400" dirty="0" smtClean="0">
                <a:solidFill>
                  <a:srgbClr val="FF0000"/>
                </a:solidFill>
                <a:latin typeface="Times New Roman" panose="02020603050405020304" pitchFamily="18" charset="0"/>
                <a:cs typeface="Times New Roman" panose="02020603050405020304" pitchFamily="18" charset="0"/>
              </a:rPr>
              <a:t>...найзаның үшімен, білектің күшімен келген тәуелсіздік.</a:t>
            </a:r>
          </a:p>
          <a:p>
            <a:pPr algn="ctr"/>
            <a:r>
              <a:rPr lang="kk-KZ" sz="1400" dirty="0">
                <a:solidFill>
                  <a:srgbClr val="FF0000"/>
                </a:solidFill>
                <a:latin typeface="Times New Roman" panose="02020603050405020304" pitchFamily="18" charset="0"/>
                <a:cs typeface="Times New Roman" panose="02020603050405020304" pitchFamily="18" charset="0"/>
              </a:rPr>
              <a:t> </a:t>
            </a:r>
            <a:r>
              <a:rPr lang="kk-KZ" sz="1400" dirty="0" smtClean="0">
                <a:solidFill>
                  <a:srgbClr val="FF0000"/>
                </a:solidFill>
                <a:latin typeface="Times New Roman" panose="02020603050405020304" pitchFamily="18" charset="0"/>
                <a:cs typeface="Times New Roman" panose="02020603050405020304" pitchFamily="18" charset="0"/>
              </a:rPr>
              <a:t>                                                                                                                       Әлімхан Ақжарқын 1 курс, 6 топ.</a:t>
            </a:r>
          </a:p>
          <a:p>
            <a:pPr algn="ctr"/>
            <a:r>
              <a:rPr lang="kk-KZ" sz="1400" dirty="0" smtClean="0">
                <a:solidFill>
                  <a:srgbClr val="7030A0"/>
                </a:solidFill>
                <a:latin typeface="Times New Roman" panose="02020603050405020304" pitchFamily="18" charset="0"/>
                <a:cs typeface="Times New Roman" panose="02020603050405020304" pitchFamily="18" charset="0"/>
              </a:rPr>
              <a:t>Қой үстінде бозторғай жұмыртқалайтын заман орнауын талай күтсек, енді сол заманға аяқ бастық. Сөйткен жаңа ғасыр мен жаңа мыңжылдық келді. Сол ғасырдың қызығын көріп өмір сүріп жатқан біз бір пендеміз.</a:t>
            </a:r>
          </a:p>
          <a:p>
            <a:pPr algn="ctr"/>
            <a:r>
              <a:rPr lang="kk-KZ" sz="1400" dirty="0">
                <a:solidFill>
                  <a:srgbClr val="7030A0"/>
                </a:solidFill>
                <a:latin typeface="Times New Roman" panose="02020603050405020304" pitchFamily="18" charset="0"/>
                <a:cs typeface="Times New Roman" panose="02020603050405020304" pitchFamily="18" charset="0"/>
              </a:rPr>
              <a:t> </a:t>
            </a:r>
            <a:r>
              <a:rPr lang="kk-KZ" sz="1400" dirty="0" smtClean="0">
                <a:solidFill>
                  <a:srgbClr val="7030A0"/>
                </a:solidFill>
                <a:latin typeface="Times New Roman" panose="02020603050405020304" pitchFamily="18" charset="0"/>
                <a:cs typeface="Times New Roman" panose="02020603050405020304" pitchFamily="18" charset="0"/>
              </a:rPr>
              <a:t>                                                                                                                    Қарымсақова Аружан 1 курс 6 топ.</a:t>
            </a:r>
          </a:p>
          <a:p>
            <a:r>
              <a:rPr lang="kk-KZ" sz="1400" dirty="0" smtClean="0">
                <a:solidFill>
                  <a:srgbClr val="C00000"/>
                </a:solidFill>
                <a:latin typeface="Times New Roman" panose="02020603050405020304" pitchFamily="18" charset="0"/>
                <a:cs typeface="Times New Roman" panose="02020603050405020304" pitchFamily="18" charset="0"/>
              </a:rPr>
              <a:t>Қазақстан үшін ХХІ ғасыр тарихының парағы парасат пен пайымға толы. Біздің стратегиялық міндетіміз ең бірінші тұрғындардың өмірінің санасы мен тұрмыстың деңгейін көтері болып табылады.</a:t>
            </a:r>
          </a:p>
          <a:p>
            <a:r>
              <a:rPr lang="kk-KZ" sz="1400" dirty="0">
                <a:solidFill>
                  <a:srgbClr val="C00000"/>
                </a:solidFill>
                <a:latin typeface="Times New Roman" panose="02020603050405020304" pitchFamily="18" charset="0"/>
                <a:cs typeface="Times New Roman" panose="02020603050405020304" pitchFamily="18" charset="0"/>
              </a:rPr>
              <a:t> </a:t>
            </a:r>
            <a:r>
              <a:rPr lang="kk-KZ" sz="1400" dirty="0" smtClean="0">
                <a:solidFill>
                  <a:srgbClr val="C00000"/>
                </a:solidFill>
                <a:latin typeface="Times New Roman" panose="02020603050405020304" pitchFamily="18" charset="0"/>
                <a:cs typeface="Times New Roman" panose="02020603050405020304" pitchFamily="18" charset="0"/>
              </a:rPr>
              <a:t>                                                                                                  Уралбаева Индира 1 курс, 6 топ.</a:t>
            </a:r>
          </a:p>
          <a:p>
            <a:endParaRPr lang="kk-KZ" sz="1400" dirty="0" smtClean="0">
              <a:solidFill>
                <a:srgbClr val="C00000"/>
              </a:solidFill>
              <a:latin typeface="Times New Roman" panose="02020603050405020304" pitchFamily="18" charset="0"/>
              <a:cs typeface="Times New Roman" panose="02020603050405020304" pitchFamily="18" charset="0"/>
            </a:endParaRPr>
          </a:p>
          <a:p>
            <a:pPr algn="ctr"/>
            <a:r>
              <a:rPr lang="kk-KZ" sz="1400" dirty="0" smtClean="0">
                <a:solidFill>
                  <a:srgbClr val="002060"/>
                </a:solidFill>
                <a:latin typeface="Times New Roman" panose="02020603050405020304" pitchFamily="18" charset="0"/>
                <a:cs typeface="Times New Roman" panose="02020603050405020304" pitchFamily="18" charset="0"/>
              </a:rPr>
              <a:t>Жаңа әлемдегі жаңа Қазақстанның бүгінгі құдіретті күші ел бірлігінде, ұлттар татулығында жатыр. Еліміз тәуелсіздіктің бесігінде тербелгелі етек – жеңіп жиып, шекарасын бекітіп, өз алдына дербес қайырлы ел болды.  Бұл атадан келе жатқан ұлы жеңістің жемісі. Желтоқсанның желі мен ызғарына қарсы тұрған жастардың жолындағы рухы мен ерліктерінің арқасында шаңырағы биік, керегесі кең мемлекет болып қалыптастық.</a:t>
            </a:r>
          </a:p>
          <a:p>
            <a:pPr algn="ctr"/>
            <a:r>
              <a:rPr lang="kk-KZ" sz="1400" dirty="0">
                <a:solidFill>
                  <a:srgbClr val="002060"/>
                </a:solidFill>
                <a:latin typeface="Times New Roman" panose="02020603050405020304" pitchFamily="18" charset="0"/>
                <a:cs typeface="Times New Roman" panose="02020603050405020304" pitchFamily="18" charset="0"/>
              </a:rPr>
              <a:t> </a:t>
            </a:r>
            <a:r>
              <a:rPr lang="kk-KZ" sz="1400" dirty="0" smtClean="0">
                <a:solidFill>
                  <a:srgbClr val="002060"/>
                </a:solidFill>
                <a:latin typeface="Times New Roman" panose="02020603050405020304" pitchFamily="18" charset="0"/>
                <a:cs typeface="Times New Roman" panose="02020603050405020304" pitchFamily="18" charset="0"/>
              </a:rPr>
              <a:t>                                                                                                    Қабылмәжінова Алима   1 курс, 6 топ.</a:t>
            </a:r>
            <a:endParaRPr lang="ru-RU" sz="1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9516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AppData\Local\Temp\IMG-20191225-WA0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2530" y="2389296"/>
            <a:ext cx="3133646" cy="207940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User\AppData\Local\Temp\IMG-20191225-WA0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188641"/>
            <a:ext cx="2520280" cy="220065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User\AppData\Local\Temp\IMG-20191225-WA00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325" y="692695"/>
            <a:ext cx="2609483" cy="3993549"/>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User\AppData\Local\Temp\IMG-20191225-WA00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2689469"/>
            <a:ext cx="2555014" cy="389751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Users\User\AppData\Local\Temp\IMG-20191225-WA00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325" y="4797152"/>
            <a:ext cx="2609483" cy="1789832"/>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C:\Users\User\AppData\Local\Temp\IMG-20191225-WA001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22530" y="4638226"/>
            <a:ext cx="3133646" cy="194875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7824" y="196345"/>
            <a:ext cx="3168352" cy="1967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4325" y="188640"/>
            <a:ext cx="2284408"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400" dirty="0" smtClean="0">
                <a:solidFill>
                  <a:srgbClr val="FF0000"/>
                </a:solidFill>
                <a:latin typeface="Times New Roman" panose="02020603050405020304" pitchFamily="18" charset="0"/>
                <a:cs typeface="Times New Roman" panose="02020603050405020304" pitchFamily="18" charset="0"/>
              </a:rPr>
              <a:t>МАРАПАТ:фотокөрініс</a:t>
            </a:r>
            <a:endParaRPr lang="ru-RU" sz="1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9965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5589241"/>
            <a:ext cx="4069809" cy="1112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rot="10800000" flipV="1">
            <a:off x="292032" y="5685799"/>
            <a:ext cx="283980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1200" dirty="0">
                <a:latin typeface="Times New Roman" panose="02020603050405020304" pitchFamily="18" charset="0"/>
                <a:cs typeface="Times New Roman" panose="02020603050405020304" pitchFamily="18" charset="0"/>
              </a:rPr>
              <a:t> Директор-бас редактор</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Алтаев </a:t>
            </a:r>
            <a:r>
              <a:rPr lang="ru-RU" sz="1200" dirty="0">
                <a:latin typeface="Times New Roman" panose="02020603050405020304" pitchFamily="18" charset="0"/>
                <a:cs typeface="Times New Roman" panose="02020603050405020304" pitchFamily="18" charset="0"/>
              </a:rPr>
              <a:t>Б.Б.</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Мекен-жайымыз</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040600. </a:t>
            </a:r>
            <a:r>
              <a:rPr lang="ru-RU" sz="1200" dirty="0" err="1">
                <a:latin typeface="Times New Roman" panose="02020603050405020304" pitchFamily="18" charset="0"/>
                <a:cs typeface="Times New Roman" panose="02020603050405020304" pitchFamily="18" charset="0"/>
              </a:rPr>
              <a:t>Ұзынағаш</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Сарыбай</a:t>
            </a:r>
            <a:r>
              <a:rPr lang="ru-RU" sz="1200" dirty="0">
                <a:latin typeface="Times New Roman" panose="02020603050405020304" pitchFamily="18" charset="0"/>
                <a:cs typeface="Times New Roman" panose="02020603050405020304" pitchFamily="18" charset="0"/>
              </a:rPr>
              <a:t> би 71</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86" y="142573"/>
            <a:ext cx="2027650" cy="109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76635" y="211176"/>
            <a:ext cx="6299821"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kk-KZ" sz="1400" b="1" dirty="0" smtClean="0">
                <a:solidFill>
                  <a:srgbClr val="FF0000"/>
                </a:solidFill>
                <a:latin typeface="Times New Roman" panose="02020603050405020304" pitchFamily="18" charset="0"/>
                <a:cs typeface="Times New Roman" panose="02020603050405020304" pitchFamily="18" charset="0"/>
              </a:rPr>
              <a:t>    «</a:t>
            </a:r>
            <a:r>
              <a:rPr lang="kk-KZ" sz="1400" dirty="0" smtClean="0">
                <a:solidFill>
                  <a:srgbClr val="FF0000"/>
                </a:solidFill>
                <a:latin typeface="Times New Roman" panose="02020603050405020304" pitchFamily="18" charset="0"/>
                <a:cs typeface="Times New Roman" panose="02020603050405020304" pitchFamily="18" charset="0"/>
              </a:rPr>
              <a:t>Абай </a:t>
            </a:r>
            <a:r>
              <a:rPr lang="kk-KZ" sz="1400" dirty="0">
                <a:solidFill>
                  <a:srgbClr val="FF0000"/>
                </a:solidFill>
                <a:latin typeface="Times New Roman" panose="02020603050405020304" pitchFamily="18" charset="0"/>
                <a:cs typeface="Times New Roman" panose="02020603050405020304" pitchFamily="18" charset="0"/>
              </a:rPr>
              <a:t>дара-Абай </a:t>
            </a:r>
            <a:r>
              <a:rPr lang="kk-KZ" sz="1400" dirty="0" smtClean="0">
                <a:solidFill>
                  <a:srgbClr val="FF0000"/>
                </a:solidFill>
                <a:latin typeface="Times New Roman" panose="02020603050405020304" pitchFamily="18" charset="0"/>
                <a:cs typeface="Times New Roman" panose="02020603050405020304" pitchFamily="18" charset="0"/>
              </a:rPr>
              <a:t>дана</a:t>
            </a:r>
            <a:r>
              <a:rPr lang="kk-KZ" sz="1400" b="1" dirty="0" smtClean="0">
                <a:solidFill>
                  <a:srgbClr val="FF0000"/>
                </a:solidFill>
                <a:latin typeface="Times New Roman" panose="02020603050405020304" pitchFamily="18" charset="0"/>
                <a:cs typeface="Times New Roman" panose="02020603050405020304" pitchFamily="18" charset="0"/>
              </a:rPr>
              <a:t>» </a:t>
            </a:r>
            <a:r>
              <a:rPr lang="kk-KZ" sz="1400" dirty="0" smtClean="0">
                <a:solidFill>
                  <a:srgbClr val="FF0000"/>
                </a:solidFill>
                <a:latin typeface="Times New Roman" panose="02020603050405020304" pitchFamily="18" charset="0"/>
                <a:cs typeface="Times New Roman" panose="02020603050405020304" pitchFamily="18" charset="0"/>
              </a:rPr>
              <a:t>- биыл</a:t>
            </a:r>
            <a:r>
              <a:rPr lang="kk-KZ" sz="1400" dirty="0">
                <a:solidFill>
                  <a:srgbClr val="FF0000"/>
                </a:solidFill>
                <a:latin typeface="Times New Roman" panose="02020603050405020304" pitchFamily="18" charset="0"/>
                <a:cs typeface="Times New Roman" panose="02020603050405020304" pitchFamily="18" charset="0"/>
              </a:rPr>
              <a:t>, 2019 жылы ұлы ақын</a:t>
            </a:r>
            <a:r>
              <a:rPr lang="kk-KZ" sz="1400" dirty="0" smtClean="0">
                <a:solidFill>
                  <a:srgbClr val="FF0000"/>
                </a:solidFill>
                <a:latin typeface="Times New Roman" panose="02020603050405020304" pitchFamily="18" charset="0"/>
                <a:cs typeface="Times New Roman" panose="02020603050405020304" pitchFamily="18" charset="0"/>
              </a:rPr>
              <a:t>,  </a:t>
            </a:r>
            <a:r>
              <a:rPr lang="kk-KZ" sz="1400" dirty="0">
                <a:solidFill>
                  <a:srgbClr val="FF0000"/>
                </a:solidFill>
                <a:latin typeface="Times New Roman" panose="02020603050405020304" pitchFamily="18" charset="0"/>
                <a:cs typeface="Times New Roman" panose="02020603050405020304" pitchFamily="18" charset="0"/>
              </a:rPr>
              <a:t>композитор</a:t>
            </a:r>
            <a:r>
              <a:rPr lang="kk-KZ" sz="1400" dirty="0" smtClean="0">
                <a:solidFill>
                  <a:srgbClr val="FF0000"/>
                </a:solidFill>
                <a:latin typeface="Times New Roman" panose="02020603050405020304" pitchFamily="18" charset="0"/>
                <a:cs typeface="Times New Roman" panose="02020603050405020304" pitchFamily="18" charset="0"/>
              </a:rPr>
              <a:t>, </a:t>
            </a:r>
            <a:r>
              <a:rPr lang="kk-KZ" sz="1400" dirty="0">
                <a:solidFill>
                  <a:srgbClr val="FF0000"/>
                </a:solidFill>
                <a:latin typeface="Times New Roman" panose="02020603050405020304" pitchFamily="18" charset="0"/>
                <a:cs typeface="Times New Roman" panose="02020603050405020304" pitchFamily="18" charset="0"/>
              </a:rPr>
              <a:t>философ</a:t>
            </a:r>
            <a:r>
              <a:rPr lang="kk-KZ" sz="1400" dirty="0" smtClean="0">
                <a:solidFill>
                  <a:srgbClr val="FF0000"/>
                </a:solidFill>
                <a:latin typeface="Times New Roman" panose="02020603050405020304" pitchFamily="18" charset="0"/>
                <a:cs typeface="Times New Roman" panose="02020603050405020304" pitchFamily="18" charset="0"/>
              </a:rPr>
              <a:t>,  </a:t>
            </a:r>
            <a:r>
              <a:rPr lang="kk-KZ" sz="1400" dirty="0">
                <a:solidFill>
                  <a:srgbClr val="FF0000"/>
                </a:solidFill>
                <a:latin typeface="Times New Roman" panose="02020603050405020304" pitchFamily="18" charset="0"/>
                <a:cs typeface="Times New Roman" panose="02020603050405020304" pitchFamily="18" charset="0"/>
              </a:rPr>
              <a:t>саясаткер, ағартушы Абай </a:t>
            </a:r>
            <a:r>
              <a:rPr lang="kk-KZ" sz="1400" dirty="0" smtClean="0">
                <a:solidFill>
                  <a:srgbClr val="FF0000"/>
                </a:solidFill>
                <a:latin typeface="Times New Roman" panose="02020603050405020304" pitchFamily="18" charset="0"/>
                <a:cs typeface="Times New Roman" panose="02020603050405020304" pitchFamily="18" charset="0"/>
              </a:rPr>
              <a:t>Құнанбайұлының  </a:t>
            </a:r>
            <a:r>
              <a:rPr lang="kk-KZ" sz="1400" dirty="0">
                <a:solidFill>
                  <a:srgbClr val="FF0000"/>
                </a:solidFill>
                <a:latin typeface="Times New Roman" panose="02020603050405020304" pitchFamily="18" charset="0"/>
                <a:cs typeface="Times New Roman" panose="02020603050405020304" pitchFamily="18" charset="0"/>
              </a:rPr>
              <a:t>175 жылдығын </a:t>
            </a:r>
            <a:r>
              <a:rPr lang="kk-KZ" sz="1400" dirty="0" smtClean="0">
                <a:solidFill>
                  <a:srgbClr val="FF0000"/>
                </a:solidFill>
                <a:latin typeface="Times New Roman" panose="02020603050405020304" pitchFamily="18" charset="0"/>
                <a:cs typeface="Times New Roman" panose="02020603050405020304" pitchFamily="18" charset="0"/>
              </a:rPr>
              <a:t>тойлауға  </a:t>
            </a:r>
            <a:r>
              <a:rPr lang="kk-KZ" sz="1400" dirty="0">
                <a:solidFill>
                  <a:srgbClr val="FF0000"/>
                </a:solidFill>
                <a:latin typeface="Times New Roman" panose="02020603050405020304" pitchFamily="18" charset="0"/>
                <a:cs typeface="Times New Roman" panose="02020603050405020304" pitchFamily="18" charset="0"/>
              </a:rPr>
              <a:t>арналған шаралар басталады. </a:t>
            </a:r>
            <a:r>
              <a:rPr lang="kk-KZ" sz="1400" dirty="0" smtClean="0">
                <a:solidFill>
                  <a:srgbClr val="FF0000"/>
                </a:solidFill>
                <a:latin typeface="Times New Roman" panose="02020603050405020304" pitchFamily="18" charset="0"/>
                <a:cs typeface="Times New Roman" panose="02020603050405020304" pitchFamily="18" charset="0"/>
              </a:rPr>
              <a:t> Дана </a:t>
            </a:r>
            <a:r>
              <a:rPr lang="kk-KZ" sz="1400" dirty="0">
                <a:solidFill>
                  <a:srgbClr val="FF0000"/>
                </a:solidFill>
                <a:latin typeface="Times New Roman" panose="02020603050405020304" pitchFamily="18" charset="0"/>
                <a:cs typeface="Times New Roman" panose="02020603050405020304" pitchFamily="18" charset="0"/>
              </a:rPr>
              <a:t>ойшылдың мерейтойын ЮНЕСКО мен </a:t>
            </a:r>
            <a:r>
              <a:rPr lang="kk-KZ" sz="1400" dirty="0" smtClean="0">
                <a:solidFill>
                  <a:srgbClr val="FF0000"/>
                </a:solidFill>
                <a:latin typeface="Times New Roman" panose="02020603050405020304" pitchFamily="18" charset="0"/>
                <a:cs typeface="Times New Roman" panose="02020603050405020304" pitchFamily="18" charset="0"/>
              </a:rPr>
              <a:t> ТҮРКСОЙ </a:t>
            </a:r>
            <a:r>
              <a:rPr lang="kk-KZ" sz="1400" dirty="0">
                <a:solidFill>
                  <a:srgbClr val="FF0000"/>
                </a:solidFill>
                <a:latin typeface="Times New Roman" panose="02020603050405020304" pitchFamily="18" charset="0"/>
                <a:cs typeface="Times New Roman" panose="02020603050405020304" pitchFamily="18" charset="0"/>
              </a:rPr>
              <a:t>аясында </a:t>
            </a:r>
            <a:r>
              <a:rPr lang="kk-KZ" sz="1400" dirty="0" smtClean="0">
                <a:solidFill>
                  <a:srgbClr val="FF0000"/>
                </a:solidFill>
                <a:latin typeface="Times New Roman" panose="02020603050405020304" pitchFamily="18" charset="0"/>
                <a:cs typeface="Times New Roman" panose="02020603050405020304" pitchFamily="18" charset="0"/>
              </a:rPr>
              <a:t> атап </a:t>
            </a:r>
            <a:r>
              <a:rPr lang="kk-KZ" sz="1400" dirty="0">
                <a:solidFill>
                  <a:srgbClr val="FF0000"/>
                </a:solidFill>
                <a:latin typeface="Times New Roman" panose="02020603050405020304" pitchFamily="18" charset="0"/>
                <a:cs typeface="Times New Roman" panose="02020603050405020304" pitchFamily="18" charset="0"/>
              </a:rPr>
              <a:t>өту жоспарланып отыр</a:t>
            </a:r>
            <a:r>
              <a:rPr lang="kk-KZ" sz="1400" dirty="0" smtClean="0">
                <a:solidFill>
                  <a:srgbClr val="FF0000"/>
                </a:solidFill>
                <a:latin typeface="Times New Roman" panose="02020603050405020304" pitchFamily="18" charset="0"/>
                <a:cs typeface="Times New Roman" panose="02020603050405020304" pitchFamily="18" charset="0"/>
              </a:rPr>
              <a:t>.</a:t>
            </a:r>
            <a:endParaRPr lang="ru-RU" sz="14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22968" y="1340768"/>
            <a:ext cx="8553044" cy="3970318"/>
          </a:xfrm>
          <a:prstGeom prst="rect">
            <a:avLst/>
          </a:prstGeom>
          <a:noFill/>
        </p:spPr>
        <p:txBody>
          <a:bodyPr wrap="square" rtlCol="0">
            <a:spAutoFit/>
          </a:bodyPr>
          <a:lstStyle/>
          <a:p>
            <a:pPr algn="ctr"/>
            <a:r>
              <a:rPr lang="kk-KZ" sz="1400" dirty="0" smtClean="0">
                <a:solidFill>
                  <a:srgbClr val="0070C0"/>
                </a:solidFill>
                <a:latin typeface="Times New Roman" panose="02020603050405020304" pitchFamily="18" charset="0"/>
                <a:cs typeface="Times New Roman" panose="02020603050405020304" pitchFamily="18" charset="0"/>
              </a:rPr>
              <a:t>    Абай қазақтың әдебиетінде қайталанбас ұлы ойшыл, философ, ақын.  Абай санасына қатысты бар шуақты </a:t>
            </a:r>
          </a:p>
          <a:p>
            <a:pPr algn="ctr"/>
            <a:r>
              <a:rPr lang="kk-KZ" sz="1400" dirty="0">
                <a:solidFill>
                  <a:srgbClr val="0070C0"/>
                </a:solidFill>
                <a:latin typeface="Times New Roman" panose="02020603050405020304" pitchFamily="18" charset="0"/>
                <a:cs typeface="Times New Roman" panose="02020603050405020304" pitchFamily="18" charset="0"/>
              </a:rPr>
              <a:t>қ</a:t>
            </a:r>
            <a:r>
              <a:rPr lang="kk-KZ" sz="1400" dirty="0" smtClean="0">
                <a:solidFill>
                  <a:srgbClr val="0070C0"/>
                </a:solidFill>
                <a:latin typeface="Times New Roman" panose="02020603050405020304" pitchFamily="18" charset="0"/>
                <a:cs typeface="Times New Roman" panose="02020603050405020304" pitchFamily="18" charset="0"/>
              </a:rPr>
              <a:t>асиеттер мен ақындыққа деген умытылыс сезімі әжесі мен анасының әсерінен сіңген.</a:t>
            </a:r>
          </a:p>
          <a:p>
            <a:pPr algn="ctr"/>
            <a:r>
              <a:rPr lang="kk-KZ" sz="1400" dirty="0">
                <a:solidFill>
                  <a:srgbClr val="0070C0"/>
                </a:solidFill>
                <a:latin typeface="Times New Roman" panose="02020603050405020304" pitchFamily="18" charset="0"/>
                <a:cs typeface="Times New Roman" panose="02020603050405020304" pitchFamily="18" charset="0"/>
              </a:rPr>
              <a:t> </a:t>
            </a:r>
            <a:r>
              <a:rPr lang="kk-KZ" sz="1400" dirty="0" smtClean="0">
                <a:solidFill>
                  <a:srgbClr val="0070C0"/>
                </a:solidFill>
                <a:latin typeface="Times New Roman" panose="02020603050405020304" pitchFamily="18" charset="0"/>
                <a:cs typeface="Times New Roman" panose="02020603050405020304" pitchFamily="18" charset="0"/>
              </a:rPr>
              <a:t>                                                                                                                        Табынбаева Дана 2 курс, 1 топ.</a:t>
            </a:r>
          </a:p>
          <a:p>
            <a:pPr algn="ctr"/>
            <a:r>
              <a:rPr lang="kk-KZ" sz="1400" dirty="0" smtClean="0">
                <a:solidFill>
                  <a:srgbClr val="7030A0"/>
                </a:solidFill>
                <a:latin typeface="Times New Roman" panose="02020603050405020304" pitchFamily="18" charset="0"/>
                <a:cs typeface="Times New Roman" panose="02020603050405020304" pitchFamily="18" charset="0"/>
              </a:rPr>
              <a:t>Ұлы Абайдың шығармашылық мұрасы – халқымыздың ғасырлар бойы маңызын жоймайтын рухани қазынасы. Абайдың ақындық жолға бет бұрғандығы алғашқы сөзі мәдениет пен білімнің маңызын насихаттауға арналды.</a:t>
            </a:r>
          </a:p>
          <a:p>
            <a:pPr algn="ctr"/>
            <a:r>
              <a:rPr lang="kk-KZ" sz="1400" dirty="0">
                <a:solidFill>
                  <a:srgbClr val="7030A0"/>
                </a:solidFill>
                <a:latin typeface="Times New Roman" panose="02020603050405020304" pitchFamily="18" charset="0"/>
                <a:cs typeface="Times New Roman" panose="02020603050405020304" pitchFamily="18" charset="0"/>
              </a:rPr>
              <a:t> </a:t>
            </a:r>
            <a:r>
              <a:rPr lang="kk-KZ" sz="1400" dirty="0" smtClean="0">
                <a:solidFill>
                  <a:srgbClr val="7030A0"/>
                </a:solidFill>
                <a:latin typeface="Times New Roman" panose="02020603050405020304" pitchFamily="18" charset="0"/>
                <a:cs typeface="Times New Roman" panose="02020603050405020304" pitchFamily="18" charset="0"/>
              </a:rPr>
              <a:t>                                                                                     Қонысбаева Үлдана 2 курс, 1 топ.</a:t>
            </a:r>
          </a:p>
          <a:p>
            <a:pPr algn="ctr"/>
            <a:r>
              <a:rPr lang="kk-KZ" sz="1400" dirty="0" smtClean="0">
                <a:solidFill>
                  <a:srgbClr val="FF0000"/>
                </a:solidFill>
                <a:latin typeface="Times New Roman" panose="02020603050405020304" pitchFamily="18" charset="0"/>
                <a:cs typeface="Times New Roman" panose="02020603050405020304" pitchFamily="18" charset="0"/>
              </a:rPr>
              <a:t>«Жасымда ғылым бар деп ескермедім...» -деп атаған тұңғыш шығармасы, Абайдың ақындық жолдағы ізденісін танытты.</a:t>
            </a:r>
          </a:p>
          <a:p>
            <a:pPr algn="ctr"/>
            <a:r>
              <a:rPr lang="kk-KZ" sz="1400" dirty="0">
                <a:solidFill>
                  <a:srgbClr val="FF0000"/>
                </a:solidFill>
                <a:latin typeface="Times New Roman" panose="02020603050405020304" pitchFamily="18" charset="0"/>
                <a:cs typeface="Times New Roman" panose="02020603050405020304" pitchFamily="18" charset="0"/>
              </a:rPr>
              <a:t> </a:t>
            </a:r>
            <a:r>
              <a:rPr lang="kk-KZ" sz="1400" dirty="0" smtClean="0">
                <a:solidFill>
                  <a:srgbClr val="FF0000"/>
                </a:solidFill>
                <a:latin typeface="Times New Roman" panose="02020603050405020304" pitchFamily="18" charset="0"/>
                <a:cs typeface="Times New Roman" panose="02020603050405020304" pitchFamily="18" charset="0"/>
              </a:rPr>
              <a:t>                                                                          Серікбекова Асель 2 курс, 1 топ.</a:t>
            </a:r>
          </a:p>
          <a:p>
            <a:pPr algn="ctr"/>
            <a:r>
              <a:rPr lang="kk-KZ" sz="1400" dirty="0" smtClean="0">
                <a:solidFill>
                  <a:srgbClr val="00B050"/>
                </a:solidFill>
                <a:latin typeface="Times New Roman" panose="02020603050405020304" pitchFamily="18" charset="0"/>
                <a:cs typeface="Times New Roman" panose="02020603050405020304" pitchFamily="18" charset="0"/>
              </a:rPr>
              <a:t>Философиялық трактаттар стилінде жазылған «Қара сөздері»- тақырып ауқымдылығымен, дуниетанымдық тереңділігімен, саяси әлеуметтік салмақтылығымен құнды.</a:t>
            </a:r>
          </a:p>
          <a:p>
            <a:pPr algn="ctr"/>
            <a:r>
              <a:rPr lang="kk-KZ" sz="1400" dirty="0">
                <a:solidFill>
                  <a:srgbClr val="00B050"/>
                </a:solidFill>
                <a:latin typeface="Times New Roman" panose="02020603050405020304" pitchFamily="18" charset="0"/>
                <a:cs typeface="Times New Roman" panose="02020603050405020304" pitchFamily="18" charset="0"/>
              </a:rPr>
              <a:t> </a:t>
            </a:r>
            <a:r>
              <a:rPr lang="kk-KZ" sz="1400" dirty="0" smtClean="0">
                <a:solidFill>
                  <a:srgbClr val="00B050"/>
                </a:solidFill>
                <a:latin typeface="Times New Roman" panose="02020603050405020304" pitchFamily="18" charset="0"/>
                <a:cs typeface="Times New Roman" panose="02020603050405020304" pitchFamily="18" charset="0"/>
              </a:rPr>
              <a:t>                                                                     Қуанова Жансұлу 2 курс, 1 топ.</a:t>
            </a:r>
          </a:p>
          <a:p>
            <a:pPr algn="ctr"/>
            <a:r>
              <a:rPr lang="kk-KZ" sz="1400" dirty="0" smtClean="0">
                <a:solidFill>
                  <a:srgbClr val="002060"/>
                </a:solidFill>
                <a:latin typeface="Times New Roman" panose="02020603050405020304" pitchFamily="18" charset="0"/>
                <a:cs typeface="Times New Roman" panose="02020603050405020304" pitchFamily="18" charset="0"/>
              </a:rPr>
              <a:t>Абайдың қайратты қара сөздері оның сөзге деген өнерінің көркемдік күшін, даналығын көрсеткен прозалық шығармалар болып табылады.</a:t>
            </a:r>
          </a:p>
          <a:p>
            <a:pPr algn="ctr"/>
            <a:r>
              <a:rPr lang="kk-KZ" sz="1400" dirty="0">
                <a:solidFill>
                  <a:srgbClr val="002060"/>
                </a:solidFill>
                <a:latin typeface="Times New Roman" panose="02020603050405020304" pitchFamily="18" charset="0"/>
                <a:cs typeface="Times New Roman" panose="02020603050405020304" pitchFamily="18" charset="0"/>
              </a:rPr>
              <a:t> </a:t>
            </a:r>
            <a:r>
              <a:rPr lang="kk-KZ" sz="1400" dirty="0" smtClean="0">
                <a:solidFill>
                  <a:srgbClr val="002060"/>
                </a:solidFill>
                <a:latin typeface="Times New Roman" panose="02020603050405020304" pitchFamily="18" charset="0"/>
                <a:cs typeface="Times New Roman" panose="02020603050405020304" pitchFamily="18" charset="0"/>
              </a:rPr>
              <a:t>                                                                        Юсупова Қуралай 2 курс, 1 топ.</a:t>
            </a:r>
          </a:p>
          <a:p>
            <a:pPr algn="ctr"/>
            <a:r>
              <a:rPr lang="kk-KZ" sz="1400" dirty="0" smtClean="0">
                <a:solidFill>
                  <a:srgbClr val="C00000"/>
                </a:solidFill>
                <a:latin typeface="Times New Roman" panose="02020603050405020304" pitchFamily="18" charset="0"/>
                <a:cs typeface="Times New Roman" panose="02020603050405020304" pitchFamily="18" charset="0"/>
              </a:rPr>
              <a:t>Ақынның арғы тегі Орта жүз Тобықты Арғын ішіндегі Олжай батырдан басталады.</a:t>
            </a:r>
          </a:p>
          <a:p>
            <a:pPr algn="ctr"/>
            <a:r>
              <a:rPr lang="kk-KZ" sz="1400" dirty="0">
                <a:solidFill>
                  <a:srgbClr val="C00000"/>
                </a:solidFill>
                <a:latin typeface="Times New Roman" panose="02020603050405020304" pitchFamily="18" charset="0"/>
                <a:cs typeface="Times New Roman" panose="02020603050405020304" pitchFamily="18" charset="0"/>
              </a:rPr>
              <a:t> </a:t>
            </a:r>
            <a:r>
              <a:rPr lang="kk-KZ" sz="1400" dirty="0" smtClean="0">
                <a:solidFill>
                  <a:srgbClr val="C00000"/>
                </a:solidFill>
                <a:latin typeface="Times New Roman" panose="02020603050405020304" pitchFamily="18" charset="0"/>
                <a:cs typeface="Times New Roman" panose="02020603050405020304" pitchFamily="18" charset="0"/>
              </a:rPr>
              <a:t>                                                                                                 Нүсіп Аяулым 2 курс, 1 топ.</a:t>
            </a:r>
            <a:endParaRPr lang="ru-RU" sz="1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5556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88640"/>
            <a:ext cx="3687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283968" y="645840"/>
            <a:ext cx="4686787" cy="181588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ru-RU" sz="1400" dirty="0" smtClean="0">
                <a:solidFill>
                  <a:srgbClr val="00B0F0"/>
                </a:solidFill>
                <a:latin typeface="Times New Roman" panose="02020603050405020304" pitchFamily="18" charset="0"/>
                <a:cs typeface="Times New Roman" panose="02020603050405020304" pitchFamily="18" charset="0"/>
              </a:rPr>
              <a:t>     О</a:t>
            </a:r>
            <a:r>
              <a:rPr lang="kk-KZ" sz="1400" dirty="0" smtClean="0">
                <a:solidFill>
                  <a:srgbClr val="00B0F0"/>
                </a:solidFill>
                <a:latin typeface="Times New Roman" panose="02020603050405020304" pitchFamily="18" charset="0"/>
                <a:cs typeface="Times New Roman" panose="02020603050405020304" pitchFamily="18" charset="0"/>
              </a:rPr>
              <a:t>қушылардың өндірістік практикасы – бұл негізінен еңбек емтиханы деуге болады. Оқытушылар мен өндірістік</a:t>
            </a:r>
          </a:p>
          <a:p>
            <a:pPr algn="just"/>
            <a:r>
              <a:rPr lang="kk-KZ" sz="1400" dirty="0">
                <a:solidFill>
                  <a:srgbClr val="00B0F0"/>
                </a:solidFill>
                <a:latin typeface="Times New Roman" panose="02020603050405020304" pitchFamily="18" charset="0"/>
                <a:cs typeface="Times New Roman" panose="02020603050405020304" pitchFamily="18" charset="0"/>
              </a:rPr>
              <a:t>о</a:t>
            </a:r>
            <a:r>
              <a:rPr lang="kk-KZ" sz="1400" dirty="0" smtClean="0">
                <a:solidFill>
                  <a:srgbClr val="00B0F0"/>
                </a:solidFill>
                <a:latin typeface="Times New Roman" panose="02020603050405020304" pitchFamily="18" charset="0"/>
                <a:cs typeface="Times New Roman" panose="02020603050405020304" pitchFamily="18" charset="0"/>
              </a:rPr>
              <a:t>қыту мастері оқушыны училище іргесінде қалай тәрбиелеп, білім беруіне байланысты шәкірті өндірісте де сол білімінің деңгейінен аса алмайды. Біз оқушыларымыз өндірістік практикаға барған кезінде кез-келген машина-трактор агрегатында өздігінен емін-еркін жұмыс істей алатындай үйренуіне көңіл бөлеміз.</a:t>
            </a: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353169" y="2780928"/>
            <a:ext cx="4680520" cy="224676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kk-KZ" sz="1400" dirty="0" smtClean="0">
                <a:latin typeface="Times New Roman" panose="02020603050405020304" pitchFamily="18" charset="0"/>
                <a:cs typeface="Times New Roman" panose="02020603050405020304" pitchFamily="18" charset="0"/>
              </a:rPr>
              <a:t>  </a:t>
            </a:r>
            <a:r>
              <a:rPr lang="kk-KZ" sz="1400" dirty="0" smtClean="0">
                <a:solidFill>
                  <a:srgbClr val="FF0000"/>
                </a:solidFill>
                <a:latin typeface="Times New Roman" panose="02020603050405020304" pitchFamily="18" charset="0"/>
                <a:cs typeface="Times New Roman" panose="02020603050405020304" pitchFamily="18" charset="0"/>
              </a:rPr>
              <a:t>1984 жылғы өндірістік практика кезінде оқушыларымыз</a:t>
            </a:r>
          </a:p>
          <a:p>
            <a:r>
              <a:rPr lang="kk-KZ" sz="1400" dirty="0">
                <a:solidFill>
                  <a:srgbClr val="FF0000"/>
                </a:solidFill>
                <a:latin typeface="Times New Roman" panose="02020603050405020304" pitchFamily="18" charset="0"/>
                <a:cs typeface="Times New Roman" panose="02020603050405020304" pitchFamily="18" charset="0"/>
              </a:rPr>
              <a:t>а</a:t>
            </a:r>
            <a:r>
              <a:rPr lang="kk-KZ" sz="1400" dirty="0" smtClean="0">
                <a:solidFill>
                  <a:srgbClr val="FF0000"/>
                </a:solidFill>
                <a:latin typeface="Times New Roman" panose="02020603050405020304" pitchFamily="18" charset="0"/>
                <a:cs typeface="Times New Roman" panose="02020603050405020304" pitchFamily="18" charset="0"/>
              </a:rPr>
              <a:t>уқымды жұмыстар атқарды. Олар:</a:t>
            </a:r>
          </a:p>
          <a:p>
            <a:pPr marL="285750" indent="-285750">
              <a:buFontTx/>
              <a:buChar char="-"/>
            </a:pPr>
            <a:r>
              <a:rPr lang="kk-KZ" sz="1400" dirty="0" smtClean="0">
                <a:solidFill>
                  <a:srgbClr val="FF0000"/>
                </a:solidFill>
                <a:latin typeface="Times New Roman" panose="02020603050405020304" pitchFamily="18" charset="0"/>
                <a:cs typeface="Times New Roman" panose="02020603050405020304" pitchFamily="18" charset="0"/>
              </a:rPr>
              <a:t>56340 гектар жерді өндеу, ылғал жабу жұмыстарын </a:t>
            </a:r>
          </a:p>
          <a:p>
            <a:r>
              <a:rPr lang="kk-KZ" sz="1400" dirty="0" smtClean="0">
                <a:solidFill>
                  <a:srgbClr val="FF0000"/>
                </a:solidFill>
                <a:latin typeface="Times New Roman" panose="02020603050405020304" pitchFamily="18" charset="0"/>
                <a:cs typeface="Times New Roman" panose="02020603050405020304" pitchFamily="18" charset="0"/>
              </a:rPr>
              <a:t>жүргізді;</a:t>
            </a:r>
          </a:p>
          <a:p>
            <a:pPr marL="285750" indent="-285750">
              <a:buFontTx/>
              <a:buChar char="-"/>
            </a:pPr>
            <a:r>
              <a:rPr lang="kk-KZ" sz="1400" dirty="0" smtClean="0">
                <a:solidFill>
                  <a:srgbClr val="FF0000"/>
                </a:solidFill>
                <a:latin typeface="Times New Roman" panose="02020603050405020304" pitchFamily="18" charset="0"/>
                <a:cs typeface="Times New Roman" panose="02020603050405020304" pitchFamily="18" charset="0"/>
              </a:rPr>
              <a:t>28 мың гектар алқапқа тұқым септі;</a:t>
            </a:r>
          </a:p>
          <a:p>
            <a:pPr marL="285750" indent="-285750">
              <a:buFontTx/>
              <a:buChar char="-"/>
            </a:pPr>
            <a:r>
              <a:rPr lang="kk-KZ" sz="1400" dirty="0" smtClean="0">
                <a:solidFill>
                  <a:srgbClr val="FF0000"/>
                </a:solidFill>
                <a:latin typeface="Times New Roman" panose="02020603050405020304" pitchFamily="18" charset="0"/>
                <a:cs typeface="Times New Roman" panose="02020603050405020304" pitchFamily="18" charset="0"/>
              </a:rPr>
              <a:t>11 мың гектар жердің егінін орды;</a:t>
            </a:r>
          </a:p>
          <a:p>
            <a:pPr marL="285750" indent="-285750">
              <a:buFontTx/>
              <a:buChar char="-"/>
            </a:pPr>
            <a:r>
              <a:rPr lang="kk-KZ" sz="1400" dirty="0" smtClean="0">
                <a:solidFill>
                  <a:srgbClr val="FF0000"/>
                </a:solidFill>
                <a:latin typeface="Times New Roman" panose="02020603050405020304" pitchFamily="18" charset="0"/>
                <a:cs typeface="Times New Roman" panose="02020603050405020304" pitchFamily="18" charset="0"/>
              </a:rPr>
              <a:t>84 әр түрлі ауыл шаруашылығы техникасын жөндеуден </a:t>
            </a:r>
          </a:p>
          <a:p>
            <a:r>
              <a:rPr lang="kk-KZ" sz="1400" dirty="0">
                <a:solidFill>
                  <a:srgbClr val="FF0000"/>
                </a:solidFill>
                <a:latin typeface="Times New Roman" panose="02020603050405020304" pitchFamily="18" charset="0"/>
                <a:cs typeface="Times New Roman" panose="02020603050405020304" pitchFamily="18" charset="0"/>
              </a:rPr>
              <a:t>ө</a:t>
            </a:r>
            <a:r>
              <a:rPr lang="kk-KZ" sz="1400" dirty="0" smtClean="0">
                <a:solidFill>
                  <a:srgbClr val="FF0000"/>
                </a:solidFill>
                <a:latin typeface="Times New Roman" panose="02020603050405020304" pitchFamily="18" charset="0"/>
                <a:cs typeface="Times New Roman" panose="02020603050405020304" pitchFamily="18" charset="0"/>
              </a:rPr>
              <a:t>ткізді;</a:t>
            </a:r>
          </a:p>
          <a:p>
            <a:r>
              <a:rPr lang="kk-KZ" sz="1400" dirty="0" smtClean="0">
                <a:solidFill>
                  <a:srgbClr val="FF0000"/>
                </a:solidFill>
                <a:latin typeface="Times New Roman" panose="02020603050405020304" pitchFamily="18" charset="0"/>
                <a:cs typeface="Times New Roman" panose="02020603050405020304" pitchFamily="18" charset="0"/>
              </a:rPr>
              <a:t>- оқушылардың жалпы табысы 58 мың сом болды.</a:t>
            </a:r>
          </a:p>
          <a:p>
            <a:endParaRPr lang="ru-RU" sz="1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447256" y="5373216"/>
            <a:ext cx="4538726" cy="116955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kk-KZ" sz="1400" dirty="0" smtClean="0">
                <a:solidFill>
                  <a:srgbClr val="00B050"/>
                </a:solidFill>
                <a:latin typeface="Times New Roman" panose="02020603050405020304" pitchFamily="18" charset="0"/>
                <a:cs typeface="Times New Roman" panose="02020603050405020304" pitchFamily="18" charset="0"/>
              </a:rPr>
              <a:t>     1983 жылы өндірістік оқу және өндірістік практика кезінде оқушылар 82 мың сомның әртүрлі жұмыстарын атқарды. Оқушылар оқу өндірістік шаруашылығында, сондай-ақ базалық шаруашылықтарда еңбек емтиханынан өтті.</a:t>
            </a:r>
            <a:endParaRPr lang="ru-RU" sz="1400" dirty="0">
              <a:solidFill>
                <a:srgbClr val="00B05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00138" y="553615"/>
            <a:ext cx="1602631" cy="1843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674240"/>
            <a:ext cx="2016223" cy="160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48928" y="2186721"/>
            <a:ext cx="1505049" cy="184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401051" y="2078818"/>
            <a:ext cx="1505049" cy="205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370356" y="3690016"/>
            <a:ext cx="1438745" cy="186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2434206" y="3593838"/>
            <a:ext cx="1438745" cy="205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403615" y="5182579"/>
            <a:ext cx="1386792" cy="1893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2460184" y="5099572"/>
            <a:ext cx="1386792" cy="205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716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626" y="476672"/>
            <a:ext cx="3243400" cy="2031325"/>
          </a:xfrm>
          <a:prstGeom prst="rect">
            <a:avLst/>
          </a:prstGeom>
          <a:noFill/>
        </p:spPr>
        <p:txBody>
          <a:bodyPr wrap="square" rtlCol="0">
            <a:spAutoFit/>
          </a:bodyPr>
          <a:lstStyle/>
          <a:p>
            <a:pPr algn="just"/>
            <a:r>
              <a:rPr lang="kk-KZ" sz="1400" dirty="0" smtClean="0">
                <a:solidFill>
                  <a:srgbClr val="00B0F0"/>
                </a:solidFill>
                <a:latin typeface="Times New Roman" panose="02020603050405020304" pitchFamily="18" charset="0"/>
                <a:cs typeface="Times New Roman" panose="02020603050405020304" pitchFamily="18" charset="0"/>
              </a:rPr>
              <a:t>         Қазақстан Республикасының Мемлекеттік рәміздерін насихаттау бағытындағы жұмыстарды жалпы орта білім беру жолында жандандыруға ат салысқаны үшін Жамбыл атындағы Ұзынағаш кәсіптік колледжінің Тәрбие ісі жөніндегі орынбасары Сеитова Айжан Қадылбековна Алғыс хатпен марапатталды.</a:t>
            </a: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07504" y="87014"/>
            <a:ext cx="1322542"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400" dirty="0" smtClean="0">
                <a:solidFill>
                  <a:srgbClr val="FF0000"/>
                </a:solidFill>
                <a:latin typeface="Times New Roman" panose="02020603050405020304" pitchFamily="18" charset="0"/>
                <a:cs typeface="Times New Roman" panose="02020603050405020304" pitchFamily="18" charset="0"/>
              </a:rPr>
              <a:t>МАРАПАТ</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C:\Users\User\Desktop\0000000\image-11-12-19-10-22-2.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626" y="2507998"/>
            <a:ext cx="3243400" cy="40289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59352" y="3643864"/>
            <a:ext cx="5505136" cy="2677656"/>
          </a:xfrm>
          <a:prstGeom prst="rect">
            <a:avLst/>
          </a:prstGeom>
          <a:noFill/>
        </p:spPr>
        <p:txBody>
          <a:bodyPr wrap="square" rtlCol="0">
            <a:spAutoFit/>
          </a:bodyPr>
          <a:lstStyle/>
          <a:p>
            <a:pPr marL="285750" indent="-285750" algn="just">
              <a:buFont typeface="Wingdings" panose="05000000000000000000" pitchFamily="2" charset="2"/>
              <a:buChar char="ü"/>
            </a:pPr>
            <a:r>
              <a:rPr lang="kk-KZ" sz="1400" dirty="0" smtClean="0">
                <a:solidFill>
                  <a:srgbClr val="00B0F0"/>
                </a:solidFill>
                <a:latin typeface="Times New Roman" panose="02020603050405020304" pitchFamily="18" charset="0"/>
                <a:cs typeface="Times New Roman" panose="02020603050405020304" pitchFamily="18" charset="0"/>
              </a:rPr>
              <a:t>Республикалық қашықтықтан өткізілетін олимпиадалар орталығы  математика пәні бойынша Жамбыл атындағы Ұзынағаш кәсіптік колледжінің 1 курс студенті  Мұхтар Аймекен </a:t>
            </a:r>
            <a:r>
              <a:rPr lang="kk-KZ" sz="1400" dirty="0">
                <a:solidFill>
                  <a:srgbClr val="00B0F0"/>
                </a:solidFill>
                <a:latin typeface="Times New Roman" panose="02020603050405020304" pitchFamily="18" charset="0"/>
                <a:cs typeface="Times New Roman" panose="02020603050405020304" pitchFamily="18" charset="0"/>
              </a:rPr>
              <a:t>І – дәрежелі дипломмен </a:t>
            </a:r>
            <a:r>
              <a:rPr lang="kk-KZ" sz="1400" dirty="0" smtClean="0">
                <a:solidFill>
                  <a:srgbClr val="00B0F0"/>
                </a:solidFill>
                <a:latin typeface="Times New Roman" panose="02020603050405020304" pitchFamily="18" charset="0"/>
                <a:cs typeface="Times New Roman" panose="02020603050405020304" pitchFamily="18" charset="0"/>
              </a:rPr>
              <a:t>марапаттайды.</a:t>
            </a:r>
          </a:p>
          <a:p>
            <a:pPr marL="285750" indent="-285750" algn="just">
              <a:buFont typeface="Wingdings" panose="05000000000000000000" pitchFamily="2" charset="2"/>
              <a:buChar char="ü"/>
            </a:pPr>
            <a:r>
              <a:rPr lang="kk-KZ" sz="1400" dirty="0" smtClean="0">
                <a:solidFill>
                  <a:srgbClr val="00B0F0"/>
                </a:solidFill>
                <a:latin typeface="Times New Roman" panose="02020603050405020304" pitchFamily="18" charset="0"/>
                <a:cs typeface="Times New Roman" panose="02020603050405020304" pitchFamily="18" charset="0"/>
              </a:rPr>
              <a:t>Республикалық </a:t>
            </a:r>
            <a:r>
              <a:rPr lang="kk-KZ" sz="1400" dirty="0">
                <a:solidFill>
                  <a:srgbClr val="00B0F0"/>
                </a:solidFill>
                <a:latin typeface="Times New Roman" panose="02020603050405020304" pitchFamily="18" charset="0"/>
                <a:cs typeface="Times New Roman" panose="02020603050405020304" pitchFamily="18" charset="0"/>
              </a:rPr>
              <a:t>қашықтықтан өткізілетін олимпиадалар орталығы  математика пәні бойынша Жамбыл атындағы Ұзынағаш кәсіптік колледжінің 1 курс студенті  </a:t>
            </a:r>
            <a:r>
              <a:rPr lang="kk-KZ" sz="1400" dirty="0" smtClean="0">
                <a:solidFill>
                  <a:srgbClr val="00B0F0"/>
                </a:solidFill>
                <a:latin typeface="Times New Roman" panose="02020603050405020304" pitchFamily="18" charset="0"/>
                <a:cs typeface="Times New Roman" panose="02020603050405020304" pitchFamily="18" charset="0"/>
              </a:rPr>
              <a:t>Нуркаримова Анель  </a:t>
            </a:r>
            <a:r>
              <a:rPr lang="kk-KZ" sz="1400" dirty="0">
                <a:solidFill>
                  <a:srgbClr val="00B0F0"/>
                </a:solidFill>
                <a:latin typeface="Times New Roman" panose="02020603050405020304" pitchFamily="18" charset="0"/>
                <a:cs typeface="Times New Roman" panose="02020603050405020304" pitchFamily="18" charset="0"/>
              </a:rPr>
              <a:t>І – дәрежелі дипломмен </a:t>
            </a:r>
            <a:r>
              <a:rPr lang="kk-KZ" sz="1400" dirty="0" smtClean="0">
                <a:solidFill>
                  <a:srgbClr val="00B0F0"/>
                </a:solidFill>
                <a:latin typeface="Times New Roman" panose="02020603050405020304" pitchFamily="18" charset="0"/>
                <a:cs typeface="Times New Roman" panose="02020603050405020304" pitchFamily="18" charset="0"/>
              </a:rPr>
              <a:t>марапаттайды.</a:t>
            </a:r>
          </a:p>
          <a:p>
            <a:pPr marL="285750" indent="-285750" algn="just">
              <a:buFont typeface="Wingdings" panose="05000000000000000000" pitchFamily="2" charset="2"/>
              <a:buChar char="ü"/>
            </a:pPr>
            <a:r>
              <a:rPr lang="kk-KZ" sz="1400" dirty="0" smtClean="0">
                <a:solidFill>
                  <a:srgbClr val="00B0F0"/>
                </a:solidFill>
                <a:latin typeface="Times New Roman" panose="02020603050405020304" pitchFamily="18" charset="0"/>
                <a:cs typeface="Times New Roman" panose="02020603050405020304" pitchFamily="18" charset="0"/>
              </a:rPr>
              <a:t>Республикалық қашықтықтан өткізілетін олимпиадалар орталығы ұйымдастырған 1 курс студенттері арасында математика пәні бойынша Жалпықазақстандық олимпиадасына жеңімпаз дайындағаны үшін Шағырова Самалға  айрықша алғыс білдіреді.</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330" y="94631"/>
            <a:ext cx="33655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00192" y="545481"/>
            <a:ext cx="2664296" cy="738664"/>
          </a:xfrm>
          <a:prstGeom prst="rect">
            <a:avLst/>
          </a:prstGeom>
          <a:noFill/>
        </p:spPr>
        <p:txBody>
          <a:bodyPr wrap="square" rtlCol="0">
            <a:spAutoFit/>
          </a:bodyPr>
          <a:lstStyle/>
          <a:p>
            <a:pPr algn="ctr"/>
            <a:r>
              <a:rPr lang="kk-KZ" sz="1400" i="1" dirty="0" smtClean="0">
                <a:solidFill>
                  <a:srgbClr val="00B0F0"/>
                </a:solidFill>
                <a:latin typeface="Times New Roman" panose="02020603050405020304" pitchFamily="18" charset="0"/>
                <a:cs typeface="Times New Roman" panose="02020603050405020304" pitchFamily="18" charset="0"/>
              </a:rPr>
              <a:t>Жақыпбеков Е. Үздік жастар марапатталды//</a:t>
            </a:r>
            <a:r>
              <a:rPr lang="en-US" sz="1400" i="1" dirty="0" smtClean="0">
                <a:solidFill>
                  <a:srgbClr val="00B0F0"/>
                </a:solidFill>
                <a:latin typeface="Times New Roman" panose="02020603050405020304" pitchFamily="18" charset="0"/>
                <a:cs typeface="Times New Roman" panose="02020603050405020304" pitchFamily="18" charset="0"/>
              </a:rPr>
              <a:t> </a:t>
            </a:r>
            <a:r>
              <a:rPr lang="kk-KZ" sz="1400" i="1" dirty="0" smtClean="0">
                <a:solidFill>
                  <a:srgbClr val="00B0F0"/>
                </a:solidFill>
                <a:latin typeface="Times New Roman" panose="02020603050405020304" pitchFamily="18" charset="0"/>
                <a:cs typeface="Times New Roman" panose="02020603050405020304" pitchFamily="18" charset="0"/>
              </a:rPr>
              <a:t> Атамекен.- 2019.-14 желтоқсан.-3бет.</a:t>
            </a:r>
            <a:endParaRPr lang="ru-RU" sz="1400" i="1" dirty="0">
              <a:solidFill>
                <a:srgbClr val="00B0F0"/>
              </a:solidFill>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5805" y="535003"/>
            <a:ext cx="2646115" cy="3108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6256056" y="1556792"/>
            <a:ext cx="2752568" cy="1600438"/>
          </a:xfrm>
          <a:prstGeom prst="rect">
            <a:avLst/>
          </a:prstGeom>
        </p:spPr>
        <p:txBody>
          <a:bodyPr wrap="square">
            <a:spAutoFit/>
          </a:bodyPr>
          <a:lstStyle/>
          <a:p>
            <a:pPr algn="just"/>
            <a:r>
              <a:rPr lang="ru-RU" sz="1400" dirty="0" smtClean="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Аудан</a:t>
            </a:r>
            <a:r>
              <a:rPr lang="ru-RU" sz="1400" dirty="0" smtClean="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әкімдігінің</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қолдауымен</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аудандық</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жастар</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ресурстық</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орталығының</a:t>
            </a:r>
            <a:r>
              <a:rPr lang="ru-RU" sz="1400" dirty="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ұйымдастыруымен</a:t>
            </a:r>
            <a:r>
              <a:rPr lang="ru-RU" sz="1400" dirty="0" smtClean="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өткен</a:t>
            </a:r>
            <a:r>
              <a:rPr lang="ru-RU" sz="1400" dirty="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бұл</a:t>
            </a:r>
            <a:r>
              <a:rPr lang="ru-RU" sz="1400" dirty="0" smtClean="0">
                <a:solidFill>
                  <a:srgbClr val="00B0F0"/>
                </a:solidFill>
                <a:latin typeface="Times New Roman" pitchFamily="18" charset="0"/>
                <a:cs typeface="Times New Roman" pitchFamily="18" charset="0"/>
              </a:rPr>
              <a:t> </a:t>
            </a:r>
            <a:r>
              <a:rPr lang="ru-RU" sz="1400" dirty="0" err="1" smtClean="0">
                <a:solidFill>
                  <a:srgbClr val="00B0F0"/>
                </a:solidFill>
                <a:latin typeface="Times New Roman" pitchFamily="18" charset="0"/>
                <a:cs typeface="Times New Roman" pitchFamily="18" charset="0"/>
              </a:rPr>
              <a:t>жиында</a:t>
            </a:r>
            <a:r>
              <a:rPr lang="ru-RU" sz="1400" dirty="0" smtClean="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әр</a:t>
            </a:r>
            <a:r>
              <a:rPr lang="ru-RU" sz="1400" dirty="0">
                <a:solidFill>
                  <a:srgbClr val="00B0F0"/>
                </a:solidFill>
                <a:latin typeface="Times New Roman" pitchFamily="18" charset="0"/>
                <a:cs typeface="Times New Roman" pitchFamily="18" charset="0"/>
              </a:rPr>
              <a:t> номинация </a:t>
            </a:r>
            <a:r>
              <a:rPr lang="ru-RU" sz="1400" dirty="0" err="1">
                <a:solidFill>
                  <a:srgbClr val="00B0F0"/>
                </a:solidFill>
                <a:latin typeface="Times New Roman" pitchFamily="18" charset="0"/>
                <a:cs typeface="Times New Roman" pitchFamily="18" charset="0"/>
              </a:rPr>
              <a:t>бойынша</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үздік</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деп</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танылған</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жастар</a:t>
            </a:r>
            <a:r>
              <a:rPr lang="ru-RU" sz="1400" dirty="0">
                <a:solidFill>
                  <a:srgbClr val="00B0F0"/>
                </a:solidFill>
                <a:latin typeface="Times New Roman" pitchFamily="18" charset="0"/>
                <a:cs typeface="Times New Roman" pitchFamily="18" charset="0"/>
              </a:rPr>
              <a:t> 18 номинация </a:t>
            </a:r>
            <a:r>
              <a:rPr lang="ru-RU" sz="1400" dirty="0" err="1">
                <a:solidFill>
                  <a:srgbClr val="00B0F0"/>
                </a:solidFill>
                <a:latin typeface="Times New Roman" pitchFamily="18" charset="0"/>
                <a:cs typeface="Times New Roman" pitchFamily="18" charset="0"/>
              </a:rPr>
              <a:t>бойынша</a:t>
            </a:r>
            <a:r>
              <a:rPr lang="ru-RU" sz="1400" dirty="0">
                <a:solidFill>
                  <a:srgbClr val="00B0F0"/>
                </a:solidFill>
                <a:latin typeface="Times New Roman" pitchFamily="18" charset="0"/>
                <a:cs typeface="Times New Roman" pitchFamily="18" charset="0"/>
              </a:rPr>
              <a:t> </a:t>
            </a:r>
            <a:r>
              <a:rPr lang="ru-RU" sz="1400" dirty="0" err="1">
                <a:solidFill>
                  <a:srgbClr val="00B0F0"/>
                </a:solidFill>
                <a:latin typeface="Times New Roman" pitchFamily="18" charset="0"/>
                <a:cs typeface="Times New Roman" pitchFamily="18" charset="0"/>
              </a:rPr>
              <a:t>марапатталды</a:t>
            </a:r>
            <a:r>
              <a:rPr lang="ru-RU" sz="1400" dirty="0">
                <a:solidFill>
                  <a:srgbClr val="00B0F0"/>
                </a:solidFill>
                <a:latin typeface="Times New Roman" pitchFamily="18" charset="0"/>
                <a:cs typeface="Times New Roman" pitchFamily="18" charset="0"/>
              </a:rPr>
              <a:t>.</a:t>
            </a:r>
          </a:p>
        </p:txBody>
      </p:sp>
    </p:spTree>
    <p:extLst>
      <p:ext uri="{BB962C8B-B14F-4D97-AF65-F5344CB8AC3E}">
        <p14:creationId xmlns:p14="http://schemas.microsoft.com/office/powerpoint/2010/main" val="3495424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734974"/>
            <a:ext cx="4104456" cy="3630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09001"/>
            <a:ext cx="1328737"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7801" y="4365104"/>
            <a:ext cx="4310183" cy="1815882"/>
          </a:xfrm>
          <a:prstGeom prst="rect">
            <a:avLst/>
          </a:prstGeom>
          <a:noFill/>
        </p:spPr>
        <p:txBody>
          <a:bodyPr wrap="square" rtlCol="0">
            <a:spAutoFit/>
          </a:bodyPr>
          <a:lstStyle/>
          <a:p>
            <a:pPr algn="just"/>
            <a:r>
              <a:rPr lang="ru-RU" sz="1400" dirty="0" smtClean="0">
                <a:latin typeface="Times New Roman" panose="02020603050405020304" pitchFamily="18" charset="0"/>
                <a:cs typeface="Times New Roman" panose="02020603050405020304" pitchFamily="18" charset="0"/>
              </a:rPr>
              <a:t>    </a:t>
            </a:r>
            <a:r>
              <a:rPr lang="ru-RU" sz="1400" dirty="0" smtClean="0">
                <a:solidFill>
                  <a:srgbClr val="00B0F0"/>
                </a:solidFill>
                <a:latin typeface="Times New Roman" panose="02020603050405020304" pitchFamily="18" charset="0"/>
                <a:cs typeface="Times New Roman" panose="02020603050405020304" pitchFamily="18" charset="0"/>
              </a:rPr>
              <a:t>04</a:t>
            </a:r>
            <a:r>
              <a:rPr lang="kk-KZ" sz="1400" dirty="0" smtClean="0">
                <a:solidFill>
                  <a:srgbClr val="00B0F0"/>
                </a:solidFill>
                <a:latin typeface="Times New Roman" panose="02020603050405020304" pitchFamily="18" charset="0"/>
                <a:cs typeface="Times New Roman" panose="02020603050405020304" pitchFamily="18" charset="0"/>
              </a:rPr>
              <a:t>.12.2019 жылы Жамбыл аудандық ЖПҚ-нің әйелдерді зорлық-зомбылықтан қорғау тобының ұйымдастыруымен «Зорлық-зомбылықсыз 16 күн» акциясы өтті.</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Акцияның басты мақсаты – әйелдерге қатысты зорлық-зомбылықты ескерту және оның жолын кесу, ана мен баланы қорғау, отбасының қоғамдағы рөлін күшейту болып табылады.</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3877" y="3202257"/>
            <a:ext cx="1450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353877" y="3501008"/>
            <a:ext cx="4518374" cy="1600438"/>
          </a:xfrm>
          <a:prstGeom prst="rect">
            <a:avLst/>
          </a:prstGeom>
          <a:noFill/>
        </p:spPr>
        <p:txBody>
          <a:bodyPr wrap="square" rtlCol="0">
            <a:spAutoFit/>
          </a:bodyPr>
          <a:lstStyle/>
          <a:p>
            <a:pPr marL="285750" indent="-285750" algn="just">
              <a:buFont typeface="Wingdings" panose="05000000000000000000" pitchFamily="2" charset="2"/>
              <a:buChar char="q"/>
            </a:pPr>
            <a:r>
              <a:rPr lang="kk-KZ" sz="1400" dirty="0" smtClean="0">
                <a:solidFill>
                  <a:srgbClr val="00B0F0"/>
                </a:solidFill>
                <a:latin typeface="Times New Roman" panose="02020603050405020304" pitchFamily="18" charset="0"/>
                <a:cs typeface="Times New Roman" panose="02020603050405020304" pitchFamily="18" charset="0"/>
              </a:rPr>
              <a:t>   13.12.2019 жылы колледж психологы Калыгулова Н.Т және кітапханашы Жакенова Ж.З.  Алматы қаласында  өткен «Қазақстан  Республикасының Мемлекеттік рәміздерін насихаттау және ұлттық стандартқа сай  қолдану бағытындағы жұмыстар» атты тақырыбында авторлық семинарға қатысып келді.</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9" y="116632"/>
            <a:ext cx="157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283969" y="465382"/>
            <a:ext cx="4752527" cy="954107"/>
          </a:xfrm>
          <a:prstGeom prst="rect">
            <a:avLst/>
          </a:prstGeom>
          <a:noFill/>
        </p:spPr>
        <p:txBody>
          <a:bodyPr wrap="square" rtlCol="0">
            <a:spAutoFit/>
          </a:bodyPr>
          <a:lstStyle/>
          <a:p>
            <a:pPr algn="just"/>
            <a:r>
              <a:rPr lang="kk-KZ" sz="1400" dirty="0" smtClean="0">
                <a:solidFill>
                  <a:srgbClr val="00B0F0"/>
                </a:solidFill>
                <a:latin typeface="Times New Roman" panose="02020603050405020304" pitchFamily="18" charset="0"/>
                <a:cs typeface="Times New Roman" panose="02020603050405020304" pitchFamily="18" charset="0"/>
              </a:rPr>
              <a:t>04.12.2019 жылы Алматы қаласындағы Республика  сарайында Алматы облысының мәдениет күндеріне орай «Жерұйық мекен - Жетісу» атты концертке біздің ұжымда қатысып, көрермен болып қайтты.</a:t>
            </a:r>
            <a:endParaRPr lang="ru-RU" sz="1400" dirty="0">
              <a:latin typeface="Times New Roman" panose="02020603050405020304" pitchFamily="18" charset="0"/>
              <a:cs typeface="Times New Roman" panose="02020603050405020304" pitchFamily="18" charset="0"/>
            </a:endParaRPr>
          </a:p>
        </p:txBody>
      </p:sp>
      <p:pic>
        <p:nvPicPr>
          <p:cNvPr id="133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4982" y="1458984"/>
            <a:ext cx="3096345" cy="1681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427984" y="5101446"/>
            <a:ext cx="4536505" cy="1600438"/>
          </a:xfrm>
          <a:prstGeom prst="rect">
            <a:avLst/>
          </a:prstGeom>
        </p:spPr>
        <p:txBody>
          <a:bodyPr wrap="square">
            <a:spAutoFit/>
          </a:bodyPr>
          <a:lstStyle/>
          <a:p>
            <a:pPr marL="285750" indent="-285750" algn="just">
              <a:buFont typeface="Wingdings" panose="05000000000000000000" pitchFamily="2" charset="2"/>
              <a:buChar char="q"/>
            </a:pPr>
            <a:r>
              <a:rPr lang="kk-KZ" sz="1400" dirty="0" smtClean="0">
                <a:solidFill>
                  <a:srgbClr val="00B0F0"/>
                </a:solidFill>
                <a:latin typeface="Times New Roman" panose="02020603050405020304" pitchFamily="18" charset="0"/>
                <a:cs typeface="Times New Roman" panose="02020603050405020304" pitchFamily="18" charset="0"/>
              </a:rPr>
              <a:t>      «</a:t>
            </a:r>
            <a:r>
              <a:rPr lang="kk-KZ" sz="1400" dirty="0">
                <a:solidFill>
                  <a:srgbClr val="00B0F0"/>
                </a:solidFill>
                <a:latin typeface="Times New Roman" panose="02020603050405020304" pitchFamily="18" charset="0"/>
                <a:cs typeface="Times New Roman" panose="02020603050405020304" pitchFamily="18" charset="0"/>
              </a:rPr>
              <a:t>Кәсіпқор» холдингі коммерциялы емес акционерлік қоғамы кәсіптік білім беру орталығы </a:t>
            </a:r>
            <a:r>
              <a:rPr lang="kk-KZ" sz="1400" dirty="0" smtClean="0">
                <a:solidFill>
                  <a:srgbClr val="00B0F0"/>
                </a:solidFill>
                <a:latin typeface="Times New Roman" panose="02020603050405020304" pitchFamily="18" charset="0"/>
                <a:cs typeface="Times New Roman" panose="02020603050405020304" pitchFamily="18" charset="0"/>
              </a:rPr>
              <a:t>28.10-08.11.19 </a:t>
            </a:r>
            <a:r>
              <a:rPr lang="kk-KZ" sz="1400" dirty="0">
                <a:solidFill>
                  <a:srgbClr val="00B0F0"/>
                </a:solidFill>
                <a:latin typeface="Times New Roman" panose="02020603050405020304" pitchFamily="18" charset="0"/>
                <a:cs typeface="Times New Roman" panose="02020603050405020304" pitchFamily="18" charset="0"/>
              </a:rPr>
              <a:t>ж аралығында 72 сағат көлемінде техникалық және  кәсіптік </a:t>
            </a:r>
            <a:r>
              <a:rPr lang="kk-KZ" sz="1400" dirty="0" smtClean="0">
                <a:solidFill>
                  <a:srgbClr val="00B0F0"/>
                </a:solidFill>
                <a:latin typeface="Times New Roman" panose="02020603050405020304" pitchFamily="18" charset="0"/>
                <a:cs typeface="Times New Roman" panose="02020603050405020304" pitchFamily="18" charset="0"/>
              </a:rPr>
              <a:t>орта білімнен кейінгі білім беру ұйымдарына модульдік- құзыреттілік тәсілді іске асыру барысында оқу процесін жобалау және ұйымдастыру курсынан Құмарбек Е   </a:t>
            </a:r>
            <a:r>
              <a:rPr lang="kk-KZ" sz="1400" dirty="0">
                <a:solidFill>
                  <a:srgbClr val="00B0F0"/>
                </a:solidFill>
                <a:latin typeface="Times New Roman" panose="02020603050405020304" pitchFamily="18" charset="0"/>
                <a:cs typeface="Times New Roman" panose="02020603050405020304" pitchFamily="18" charset="0"/>
              </a:rPr>
              <a:t>өтті.</a:t>
            </a:r>
          </a:p>
        </p:txBody>
      </p:sp>
    </p:spTree>
    <p:extLst>
      <p:ext uri="{BB962C8B-B14F-4D97-AF65-F5344CB8AC3E}">
        <p14:creationId xmlns:p14="http://schemas.microsoft.com/office/powerpoint/2010/main" val="3787842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4337589"/>
            <a:ext cx="2195736"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96949" y="203139"/>
            <a:ext cx="2900153" cy="30777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285750" indent="-285750">
              <a:buFont typeface="Wingdings" panose="05000000000000000000" pitchFamily="2" charset="2"/>
              <a:buChar char="q"/>
            </a:pPr>
            <a:r>
              <a:rPr lang="ru-RU" sz="1400" dirty="0" smtClean="0">
                <a:solidFill>
                  <a:srgbClr val="FF0000"/>
                </a:solidFill>
                <a:latin typeface="Times New Roman" panose="02020603050405020304" pitchFamily="18" charset="0"/>
                <a:cs typeface="Times New Roman" panose="02020603050405020304" pitchFamily="18" charset="0"/>
              </a:rPr>
              <a:t>ҚАЙРЫМДЫЛЫҚ АКЦИЯСЫ</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128" y="4337589"/>
            <a:ext cx="3694160" cy="2147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562085" y="354683"/>
            <a:ext cx="5292080" cy="954107"/>
          </a:xfrm>
          <a:prstGeom prst="rect">
            <a:avLst/>
          </a:prstGeom>
        </p:spPr>
        <p:txBody>
          <a:bodyPr wrap="square">
            <a:spAutoFit/>
          </a:bodyPr>
          <a:lstStyle/>
          <a:p>
            <a:pPr algn="just"/>
            <a:r>
              <a:rPr lang="ru-RU" sz="1400" dirty="0" smtClean="0">
                <a:solidFill>
                  <a:srgbClr val="00B0F0"/>
                </a:solidFill>
                <a:latin typeface="Times New Roman" panose="02020603050405020304" pitchFamily="18" charset="0"/>
                <a:cs typeface="Times New Roman" panose="02020603050405020304" pitchFamily="18" charset="0"/>
              </a:rPr>
              <a:t>Жамбыл </a:t>
            </a:r>
            <a:r>
              <a:rPr lang="ru-RU" sz="1400" dirty="0" err="1" smtClean="0">
                <a:solidFill>
                  <a:srgbClr val="00B0F0"/>
                </a:solidFill>
                <a:latin typeface="Times New Roman" panose="02020603050405020304" pitchFamily="18" charset="0"/>
                <a:cs typeface="Times New Roman" panose="02020603050405020304" pitchFamily="18" charset="0"/>
              </a:rPr>
              <a:t>атындағы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Ұзынағаш</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кәсіптік</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колледжінде</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жыл</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сонында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қамқоршылықта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a:solidFill>
                  <a:srgbClr val="00B0F0"/>
                </a:solidFill>
                <a:latin typeface="Times New Roman" panose="02020603050405020304" pitchFamily="18" charset="0"/>
                <a:cs typeface="Times New Roman" panose="02020603050405020304" pitchFamily="18" charset="0"/>
              </a:rPr>
              <a:t>және </a:t>
            </a:r>
            <a:r>
              <a:rPr lang="ru-RU" sz="1400" dirty="0" err="1">
                <a:solidFill>
                  <a:srgbClr val="00B0F0"/>
                </a:solidFill>
                <a:latin typeface="Times New Roman" panose="02020603050405020304" pitchFamily="18" charset="0"/>
                <a:cs typeface="Times New Roman" panose="02020603050405020304" pitchFamily="18" charset="0"/>
              </a:rPr>
              <a:t>жетім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студенттерге</a:t>
            </a:r>
            <a:r>
              <a:rPr lang="ru-RU" sz="1400" dirty="0">
                <a:solidFill>
                  <a:srgbClr val="00B0F0"/>
                </a:solidFill>
                <a:latin typeface="Times New Roman" panose="02020603050405020304" pitchFamily="18" charset="0"/>
                <a:cs typeface="Times New Roman" panose="02020603050405020304" pitchFamily="18" charset="0"/>
              </a:rPr>
              <a:t> колледж директоры </a:t>
            </a:r>
            <a:r>
              <a:rPr lang="ru-RU" sz="1400" dirty="0" smtClean="0">
                <a:solidFill>
                  <a:srgbClr val="00B0F0"/>
                </a:solidFill>
                <a:latin typeface="Times New Roman" panose="02020603050405020304" pitchFamily="18" charset="0"/>
                <a:cs typeface="Times New Roman" panose="02020603050405020304" pitchFamily="18" charset="0"/>
              </a:rPr>
              <a:t>Алтаев Б.Б.  </a:t>
            </a:r>
            <a:r>
              <a:rPr lang="ru-RU" sz="1400" dirty="0" err="1">
                <a:solidFill>
                  <a:srgbClr val="00B0F0"/>
                </a:solidFill>
                <a:latin typeface="Times New Roman" panose="02020603050405020304" pitchFamily="18" charset="0"/>
                <a:cs typeface="Times New Roman" panose="02020603050405020304" pitchFamily="18" charset="0"/>
              </a:rPr>
              <a:t>сыйлық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табыстады</a:t>
            </a:r>
            <a:r>
              <a:rPr lang="ru-RU" sz="1400" dirty="0" smtClean="0">
                <a:solidFill>
                  <a:srgbClr val="00B0F0"/>
                </a:solidFill>
                <a:latin typeface="Times New Roman" panose="02020603050405020304" pitchFamily="18" charset="0"/>
                <a:cs typeface="Times New Roman" panose="02020603050405020304" pitchFamily="18" charset="0"/>
              </a:rPr>
              <a:t> және </a:t>
            </a:r>
            <a:r>
              <a:rPr lang="ru-RU" sz="1400" dirty="0" err="1" smtClean="0">
                <a:solidFill>
                  <a:srgbClr val="00B0F0"/>
                </a:solidFill>
                <a:latin typeface="Times New Roman" panose="02020603050405020304" pitchFamily="18" charset="0"/>
                <a:cs typeface="Times New Roman" panose="02020603050405020304" pitchFamily="18" charset="0"/>
              </a:rPr>
              <a:t>асханада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тегін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тамақ</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ұйымдастырылды</a:t>
            </a:r>
            <a:r>
              <a:rPr lang="ru-RU" sz="1400" dirty="0" smtClean="0">
                <a:solidFill>
                  <a:srgbClr val="00B0F0"/>
                </a:solidFill>
                <a:latin typeface="Times New Roman" panose="02020603050405020304" pitchFamily="18" charset="0"/>
                <a:cs typeface="Times New Roman" panose="02020603050405020304" pitchFamily="18" charset="0"/>
              </a:rPr>
              <a:t>.</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6146" name="Picture 2" descr="C:\Users\User\AppData\Local\Temp\IMG-20191230-WA00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023" y="692696"/>
            <a:ext cx="3067832" cy="259228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User\AppData\Local\Temp\IMG-20191230-WA00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8125" y="1412776"/>
            <a:ext cx="2719851" cy="273630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User\AppData\Local\Temp\IMG-20191230-WA000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022" y="3429000"/>
            <a:ext cx="3067833" cy="3066002"/>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User\AppData\Local\Temp\IMG-20191230-WA001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2092" y="1412776"/>
            <a:ext cx="2599940"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51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18" y="3429000"/>
            <a:ext cx="2835506" cy="3232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3429001"/>
            <a:ext cx="3086311" cy="3232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18" y="620689"/>
            <a:ext cx="2835506"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descr="C:\Users\User\AppData\Local\Temp\IMG-20191213-WA00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8663" y="3429001"/>
            <a:ext cx="2675825" cy="32329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318" y="74189"/>
            <a:ext cx="2182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47864" y="1700808"/>
            <a:ext cx="5184576" cy="1384995"/>
          </a:xfrm>
          <a:prstGeom prst="rect">
            <a:avLst/>
          </a:prstGeom>
          <a:noFill/>
        </p:spPr>
        <p:txBody>
          <a:bodyPr wrap="square" rtlCol="0">
            <a:spAutoFit/>
          </a:bodyPr>
          <a:lstStyle/>
          <a:p>
            <a:pPr algn="just">
              <a:lnSpc>
                <a:spcPct val="150000"/>
              </a:lnSpc>
            </a:pPr>
            <a:r>
              <a:rPr lang="kk-KZ" sz="1400" dirty="0" smtClean="0">
                <a:solidFill>
                  <a:srgbClr val="00B0F0"/>
                </a:solidFill>
                <a:latin typeface="Times New Roman" panose="02020603050405020304" pitchFamily="18" charset="0"/>
                <a:cs typeface="Times New Roman" panose="02020603050405020304" pitchFamily="18" charset="0"/>
              </a:rPr>
              <a:t>13.12.2019 жылы Қазақстан Республикасының Тұңғыш Президенті және Тәуелсіздік күніне орай студенттердің ұйымдастыруымен салтанатты  концерт өтті. Сонында үздік топтарға алғыс жарияланып, марапатталды.</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3927" y="170735"/>
            <a:ext cx="4177531"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9731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C:\Users\User\Desktop\фото екі жұлдыз\100CANON\IMG_01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585191"/>
            <a:ext cx="2555777" cy="17038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User\Desktop\фото екі жұлдыз\100CANON\IMG_01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5421" y="144740"/>
            <a:ext cx="2519771" cy="1679847"/>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User\Desktop\фото екі жұлдыз\100CANON\IMG_019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329" y="2348880"/>
            <a:ext cx="2563968" cy="201622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User\Desktop\фото екі жұлдыз\100CANON\IMG_02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6981" y="4876431"/>
            <a:ext cx="2555776" cy="1703851"/>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C:\Users\User\Desktop\фото екі жұлдыз\100CANON\IMG_022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1169"/>
          <a:stretch/>
        </p:blipFill>
        <p:spPr bwMode="auto">
          <a:xfrm rot="21103318">
            <a:off x="6274548" y="3430190"/>
            <a:ext cx="2620484" cy="137385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Users\User\Desktop\фото екі жұлдыз\100CANON\IMG_025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334550">
            <a:off x="2998347" y="1775394"/>
            <a:ext cx="2555778" cy="1703852"/>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C:\Users\User\Desktop\фото екі жұлдыз\100CANON\IMG_027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47864" y="143380"/>
            <a:ext cx="2948969" cy="175185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Users\User\Desktop\фото екі жұлдыз\100CANON\IMG_028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93397">
            <a:off x="5933690" y="1683185"/>
            <a:ext cx="2467687" cy="1643259"/>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13" descr="C:\Users\User\Desktop\фото екі жұлдыз\100CANON\IMG_029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1520" y="4568958"/>
            <a:ext cx="2555777" cy="202599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C:\Users\User\Desktop\фото екі жұлдыз\100CANON\IMG_0303.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82713">
            <a:off x="3380871" y="3537782"/>
            <a:ext cx="2627012" cy="1467212"/>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C:\Users\User\Desktop\фото екі жұлдыз\100CANON\IMG_036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87824" y="5006141"/>
            <a:ext cx="3240360" cy="1603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0" y="188640"/>
            <a:ext cx="3045257"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ru-RU" sz="1400" dirty="0" smtClean="0">
                <a:solidFill>
                  <a:srgbClr val="FF0000"/>
                </a:solidFill>
                <a:latin typeface="Times New Roman" panose="02020603050405020304" pitchFamily="18" charset="0"/>
                <a:cs typeface="Times New Roman" panose="02020603050405020304" pitchFamily="18" charset="0"/>
              </a:rPr>
              <a:t>Е</a:t>
            </a:r>
            <a:r>
              <a:rPr lang="kk-KZ" sz="1400" dirty="0" smtClean="0">
                <a:solidFill>
                  <a:srgbClr val="FF0000"/>
                </a:solidFill>
                <a:latin typeface="Times New Roman" panose="02020603050405020304" pitchFamily="18" charset="0"/>
                <a:cs typeface="Times New Roman" panose="02020603050405020304" pitchFamily="18" charset="0"/>
              </a:rPr>
              <a:t>КІ ЖҰЛДЫЗ//ДВЕ ЗВЕЗДЫ – І </a:t>
            </a:r>
            <a:endParaRPr lang="ru-RU" sz="1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8320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188640"/>
            <a:ext cx="3045257"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ru-RU" sz="1400" dirty="0" smtClean="0">
                <a:solidFill>
                  <a:srgbClr val="FF0000"/>
                </a:solidFill>
                <a:latin typeface="Times New Roman" panose="02020603050405020304" pitchFamily="18" charset="0"/>
                <a:cs typeface="Times New Roman" panose="02020603050405020304" pitchFamily="18" charset="0"/>
              </a:rPr>
              <a:t>Е</a:t>
            </a:r>
            <a:r>
              <a:rPr lang="kk-KZ" sz="1400" dirty="0" smtClean="0">
                <a:solidFill>
                  <a:srgbClr val="FF0000"/>
                </a:solidFill>
                <a:latin typeface="Times New Roman" panose="02020603050405020304" pitchFamily="18" charset="0"/>
                <a:cs typeface="Times New Roman" panose="02020603050405020304" pitchFamily="18" charset="0"/>
              </a:rPr>
              <a:t>КІ ЖҰЛДЫЗ//ДВЕ ЗВЕЗДЫ – ІІ</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C:\Users\User\AppData\Local\Temp\20191231_114640.jpg"/>
          <p:cNvPicPr>
            <a:picLocks noChangeAspect="1" noChangeArrowheads="1"/>
          </p:cNvPicPr>
          <p:nvPr/>
        </p:nvPicPr>
        <p:blipFill rotWithShape="1">
          <a:blip r:embed="rId2">
            <a:extLst>
              <a:ext uri="{28A0092B-C50C-407E-A947-70E740481C1C}">
                <a14:useLocalDpi xmlns:a14="http://schemas.microsoft.com/office/drawing/2010/main" val="0"/>
              </a:ext>
            </a:extLst>
          </a:blip>
          <a:srcRect r="31631" b="27311"/>
          <a:stretch/>
        </p:blipFill>
        <p:spPr bwMode="auto">
          <a:xfrm rot="21314971">
            <a:off x="251006" y="648112"/>
            <a:ext cx="2747490" cy="19522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AppData\Local\Temp\20191231_113415.jpg"/>
          <p:cNvPicPr>
            <a:picLocks noChangeAspect="1" noChangeArrowheads="1"/>
          </p:cNvPicPr>
          <p:nvPr/>
        </p:nvPicPr>
        <p:blipFill rotWithShape="1">
          <a:blip r:embed="rId3">
            <a:extLst>
              <a:ext uri="{28A0092B-C50C-407E-A947-70E740481C1C}">
                <a14:useLocalDpi xmlns:a14="http://schemas.microsoft.com/office/drawing/2010/main" val="0"/>
              </a:ext>
            </a:extLst>
          </a:blip>
          <a:srcRect r="45146" b="12315"/>
          <a:stretch/>
        </p:blipFill>
        <p:spPr bwMode="auto">
          <a:xfrm>
            <a:off x="6110508" y="199469"/>
            <a:ext cx="2471539" cy="19224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AppData\Local\Temp\20191231_112646.jpg"/>
          <p:cNvPicPr>
            <a:picLocks noChangeAspect="1" noChangeArrowheads="1"/>
          </p:cNvPicPr>
          <p:nvPr/>
        </p:nvPicPr>
        <p:blipFill rotWithShape="1">
          <a:blip r:embed="rId4">
            <a:extLst>
              <a:ext uri="{28A0092B-C50C-407E-A947-70E740481C1C}">
                <a14:useLocalDpi xmlns:a14="http://schemas.microsoft.com/office/drawing/2010/main" val="0"/>
              </a:ext>
            </a:extLst>
          </a:blip>
          <a:srcRect r="39662" b="22799"/>
          <a:stretch/>
        </p:blipFill>
        <p:spPr bwMode="auto">
          <a:xfrm rot="21053851">
            <a:off x="6353653" y="2278148"/>
            <a:ext cx="2411967" cy="195306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AppData\Local\Temp\20191231_11242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56407">
            <a:off x="3305070" y="431292"/>
            <a:ext cx="2713350" cy="18102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AppData\Local\Temp\20191231_11161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21761">
            <a:off x="3270196" y="2194726"/>
            <a:ext cx="2360724" cy="176147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User\AppData\Local\Temp\20191231_11095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59853">
            <a:off x="3707406" y="3681706"/>
            <a:ext cx="2264704" cy="15018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User\AppData\Local\Temp\20191231_110441.jpg"/>
          <p:cNvPicPr>
            <a:picLocks noChangeAspect="1" noChangeArrowheads="1"/>
          </p:cNvPicPr>
          <p:nvPr/>
        </p:nvPicPr>
        <p:blipFill rotWithShape="1">
          <a:blip r:embed="rId8">
            <a:extLst>
              <a:ext uri="{28A0092B-C50C-407E-A947-70E740481C1C}">
                <a14:useLocalDpi xmlns:a14="http://schemas.microsoft.com/office/drawing/2010/main" val="0"/>
              </a:ext>
            </a:extLst>
          </a:blip>
          <a:srcRect r="35971" b="32715"/>
          <a:stretch/>
        </p:blipFill>
        <p:spPr bwMode="auto">
          <a:xfrm rot="20947863">
            <a:off x="397241" y="4695011"/>
            <a:ext cx="2230283" cy="175776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User\AppData\Local\Temp\20191231_1100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05789">
            <a:off x="6163708" y="4201245"/>
            <a:ext cx="2559957" cy="21276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User\AppData\Local\Temp\20191231_10542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051518">
            <a:off x="2980114" y="5089517"/>
            <a:ext cx="2387055" cy="151661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User\AppData\Local\Temp\20191231_104836.jpg"/>
          <p:cNvPicPr>
            <a:picLocks noChangeAspect="1" noChangeArrowheads="1"/>
          </p:cNvPicPr>
          <p:nvPr/>
        </p:nvPicPr>
        <p:blipFill rotWithShape="1">
          <a:blip r:embed="rId11">
            <a:extLst>
              <a:ext uri="{28A0092B-C50C-407E-A947-70E740481C1C}">
                <a14:useLocalDpi xmlns:a14="http://schemas.microsoft.com/office/drawing/2010/main" val="0"/>
              </a:ext>
            </a:extLst>
          </a:blip>
          <a:srcRect r="32952"/>
          <a:stretch/>
        </p:blipFill>
        <p:spPr bwMode="auto">
          <a:xfrm rot="297571">
            <a:off x="397161" y="2768318"/>
            <a:ext cx="2532924" cy="1825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80666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9160</TotalTime>
  <Words>1337</Words>
  <Application>Microsoft Office PowerPoint</Application>
  <PresentationFormat>Экран (4:3)</PresentationFormat>
  <Paragraphs>122</Paragraphs>
  <Slides>20</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1463</cp:revision>
  <dcterms:created xsi:type="dcterms:W3CDTF">2018-12-07T08:23:31Z</dcterms:created>
  <dcterms:modified xsi:type="dcterms:W3CDTF">2020-01-06T02:44:22Z</dcterms:modified>
</cp:coreProperties>
</file>