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68" r:id="rId3"/>
    <p:sldId id="280" r:id="rId4"/>
    <p:sldId id="281" r:id="rId5"/>
    <p:sldId id="275" r:id="rId6"/>
    <p:sldId id="276" r:id="rId7"/>
    <p:sldId id="263" r:id="rId8"/>
    <p:sldId id="274" r:id="rId9"/>
    <p:sldId id="264" r:id="rId10"/>
    <p:sldId id="259" r:id="rId11"/>
    <p:sldId id="261" r:id="rId12"/>
    <p:sldId id="262" r:id="rId13"/>
    <p:sldId id="267" r:id="rId14"/>
    <p:sldId id="271" r:id="rId15"/>
    <p:sldId id="266" r:id="rId16"/>
    <p:sldId id="272" r:id="rId17"/>
    <p:sldId id="269" r:id="rId18"/>
    <p:sldId id="279" r:id="rId19"/>
    <p:sldId id="278" r:id="rId20"/>
    <p:sldId id="258" r:id="rId2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99"/>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870" autoAdjust="0"/>
  </p:normalViewPr>
  <p:slideViewPr>
    <p:cSldViewPr>
      <p:cViewPr varScale="1">
        <p:scale>
          <a:sx n="62" d="100"/>
          <a:sy n="62" d="100"/>
        </p:scale>
        <p:origin x="-1324" y="-6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57219D-6B84-4391-9125-F73E235B8A86}" type="datetimeFigureOut">
              <a:rPr lang="ru-RU" smtClean="0"/>
              <a:t>09.10.2019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F70084-20D1-4166-A4A6-DC1740525C6E}" type="slidenum">
              <a:rPr lang="ru-RU" smtClean="0"/>
              <a:t>‹#›</a:t>
            </a:fld>
            <a:endParaRPr lang="ru-RU"/>
          </a:p>
        </p:txBody>
      </p:sp>
    </p:spTree>
    <p:extLst>
      <p:ext uri="{BB962C8B-B14F-4D97-AF65-F5344CB8AC3E}">
        <p14:creationId xmlns:p14="http://schemas.microsoft.com/office/powerpoint/2010/main" val="1246205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DF70084-20D1-4166-A4A6-DC1740525C6E}" type="slidenum">
              <a:rPr lang="ru-RU" smtClean="0"/>
              <a:t>1</a:t>
            </a:fld>
            <a:endParaRPr lang="ru-RU"/>
          </a:p>
        </p:txBody>
      </p:sp>
    </p:spTree>
    <p:extLst>
      <p:ext uri="{BB962C8B-B14F-4D97-AF65-F5344CB8AC3E}">
        <p14:creationId xmlns:p14="http://schemas.microsoft.com/office/powerpoint/2010/main" val="3881949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DF70084-20D1-4166-A4A6-DC1740525C6E}" type="slidenum">
              <a:rPr lang="ru-RU" smtClean="0"/>
              <a:t>20</a:t>
            </a:fld>
            <a:endParaRPr lang="ru-RU"/>
          </a:p>
        </p:txBody>
      </p:sp>
    </p:spTree>
    <p:extLst>
      <p:ext uri="{BB962C8B-B14F-4D97-AF65-F5344CB8AC3E}">
        <p14:creationId xmlns:p14="http://schemas.microsoft.com/office/powerpoint/2010/main" val="2093516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09.10.2019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09.10.2019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09.10.2019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09.10.2019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09.10.2019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09.10.2019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09.10.2019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09.10.2019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09.10.2019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09.10.2019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09.10.2019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09.10.2019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hyperlink" Target="mailto:pl_shkola-6@mail.ru" TargetMode="External"/><Relationship Id="rId4" Type="http://schemas.microsoft.com/office/2007/relationships/hdphoto" Target="../media/hdphoto1.wdp"/><Relationship Id="rId9"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jpeg"/></Relationships>
</file>

<file path=ppt/slides/_rels/slide1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19.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11964"/>
          <a:stretch/>
        </p:blipFill>
        <p:spPr bwMode="auto">
          <a:xfrm>
            <a:off x="15623" y="4581128"/>
            <a:ext cx="1909144" cy="2276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Заголовок 1"/>
          <p:cNvSpPr txBox="1">
            <a:spLocks/>
          </p:cNvSpPr>
          <p:nvPr/>
        </p:nvSpPr>
        <p:spPr>
          <a:xfrm>
            <a:off x="1715125" y="833847"/>
            <a:ext cx="5904656" cy="792088"/>
          </a:xfrm>
          <a:prstGeom prst="rect">
            <a:avLst/>
          </a:prstGeom>
          <a:solidFill>
            <a:srgbClr val="00B0F0"/>
          </a:solidFill>
          <a:ln w="38100" cap="flat" cmpd="sng" algn="ctr">
            <a:solidFill>
              <a:srgbClr val="FFFF00"/>
            </a:solidFill>
            <a:prstDash val="solid"/>
          </a:ln>
        </p:spPr>
        <p:style>
          <a:lnRef idx="3">
            <a:schemeClr val="lt1"/>
          </a:lnRef>
          <a:fillRef idx="1">
            <a:schemeClr val="accent6"/>
          </a:fillRef>
          <a:effectRef idx="1">
            <a:schemeClr val="accent6"/>
          </a:effectRef>
          <a:fontRef idx="minor">
            <a:schemeClr val="lt1"/>
          </a:fontRef>
        </p:style>
        <p:txBody>
          <a:bodyPr>
            <a:normAutofit fontScale="9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ru-RU" sz="4800" dirty="0" smtClean="0">
                <a:ln>
                  <a:solidFill>
                    <a:srgbClr val="FFC000"/>
                  </a:solidFill>
                </a:ln>
                <a:solidFill>
                  <a:srgbClr val="FFFF00"/>
                </a:solidFill>
                <a:latin typeface="Times New Roman" pitchFamily="18" charset="0"/>
                <a:cs typeface="Times New Roman" pitchFamily="18" charset="0"/>
              </a:rPr>
              <a:t>КОЛЛЕДЖ ТЫНЫСЫ</a:t>
            </a:r>
            <a:endParaRPr lang="ru-RU" sz="4800" dirty="0">
              <a:ln>
                <a:solidFill>
                  <a:srgbClr val="FFC000"/>
                </a:solidFill>
              </a:ln>
              <a:solidFill>
                <a:srgbClr val="FFFF00"/>
              </a:solidFill>
              <a:latin typeface="Times New Roman" pitchFamily="18" charset="0"/>
              <a:cs typeface="Times New Roman" pitchFamily="18" charset="0"/>
            </a:endParaRPr>
          </a:p>
        </p:txBody>
      </p:sp>
      <p:sp>
        <p:nvSpPr>
          <p:cNvPr id="5" name="Подзаголовок 2"/>
          <p:cNvSpPr txBox="1">
            <a:spLocks/>
          </p:cNvSpPr>
          <p:nvPr/>
        </p:nvSpPr>
        <p:spPr>
          <a:xfrm>
            <a:off x="1974396" y="1741571"/>
            <a:ext cx="5328592" cy="243027"/>
          </a:xfrm>
          <a:prstGeom prst="rect">
            <a:avLst/>
          </a:prstGeom>
        </p:spPr>
        <p:style>
          <a:lnRef idx="1">
            <a:schemeClr val="accent6"/>
          </a:lnRef>
          <a:fillRef idx="2">
            <a:schemeClr val="accent6"/>
          </a:fillRef>
          <a:effectRef idx="1">
            <a:schemeClr val="accent6"/>
          </a:effectRef>
          <a:fontRef idx="minor">
            <a:schemeClr val="dk1"/>
          </a:fontRef>
        </p:style>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None/>
            </a:pPr>
            <a:r>
              <a:rPr lang="kk-KZ" sz="1050" b="1" dirty="0" smtClean="0">
                <a:solidFill>
                  <a:schemeClr val="tx1"/>
                </a:solidFill>
                <a:latin typeface="Times New Roman" pitchFamily="18" charset="0"/>
                <a:cs typeface="Times New Roman" pitchFamily="18" charset="0"/>
              </a:rPr>
              <a:t>     </a:t>
            </a:r>
            <a:r>
              <a:rPr lang="en-US" sz="1050" b="1" dirty="0" smtClean="0">
                <a:solidFill>
                  <a:srgbClr val="0070C0"/>
                </a:solidFill>
                <a:latin typeface="Times New Roman" pitchFamily="18" charset="0"/>
                <a:cs typeface="Times New Roman" pitchFamily="18" charset="0"/>
              </a:rPr>
              <a:t> </a:t>
            </a:r>
            <a:r>
              <a:rPr lang="en-US" sz="1050" b="1" dirty="0">
                <a:solidFill>
                  <a:srgbClr val="0070C0"/>
                </a:solidFill>
                <a:latin typeface="Times New Roman" pitchFamily="18" charset="0"/>
                <a:cs typeface="Times New Roman" pitchFamily="18" charset="0"/>
              </a:rPr>
              <a:t>http://</a:t>
            </a:r>
            <a:r>
              <a:rPr lang="en-US" sz="1050" b="1" dirty="0" smtClean="0">
                <a:solidFill>
                  <a:srgbClr val="0070C0"/>
                </a:solidFill>
                <a:latin typeface="Times New Roman" pitchFamily="18" charset="0"/>
                <a:cs typeface="Times New Roman" pitchFamily="18" charset="0"/>
              </a:rPr>
              <a:t>zhambyl-pk.kz                                      </a:t>
            </a:r>
            <a:r>
              <a:rPr lang="kk-KZ" sz="1050" dirty="0" smtClean="0">
                <a:solidFill>
                  <a:srgbClr val="0070C0"/>
                </a:solidFill>
              </a:rPr>
              <a:t>e-mail:</a:t>
            </a:r>
            <a:r>
              <a:rPr lang="kk-KZ" sz="1050" dirty="0" smtClean="0">
                <a:hlinkClick r:id="rId5"/>
              </a:rPr>
              <a:t>pl_shkola-6@mail.ru</a:t>
            </a:r>
            <a:endParaRPr lang="ru-RU" sz="1050" b="1" dirty="0">
              <a:solidFill>
                <a:srgbClr val="0070C0"/>
              </a:solidFill>
              <a:latin typeface="Times New Roman" pitchFamily="18" charset="0"/>
              <a:cs typeface="Times New Roman" pitchFamily="18" charset="0"/>
            </a:endParaRPr>
          </a:p>
        </p:txBody>
      </p:sp>
      <p:sp>
        <p:nvSpPr>
          <p:cNvPr id="6" name="TextBox 5"/>
          <p:cNvSpPr txBox="1"/>
          <p:nvPr/>
        </p:nvSpPr>
        <p:spPr>
          <a:xfrm>
            <a:off x="4782708" y="56818"/>
            <a:ext cx="2520280"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kk-KZ" sz="1000" i="1" dirty="0" smtClean="0">
                <a:latin typeface="Times New Roman" pitchFamily="18" charset="0"/>
                <a:cs typeface="Times New Roman" pitchFamily="18" charset="0"/>
              </a:rPr>
              <a:t>Колледжім – білімнің кең керегесі</a:t>
            </a:r>
            <a:br>
              <a:rPr lang="kk-KZ" sz="1000" i="1" dirty="0" smtClean="0">
                <a:latin typeface="Times New Roman" pitchFamily="18" charset="0"/>
                <a:cs typeface="Times New Roman" pitchFamily="18" charset="0"/>
              </a:rPr>
            </a:br>
            <a:r>
              <a:rPr lang="kk-KZ" sz="1000" i="1" dirty="0" smtClean="0">
                <a:latin typeface="Times New Roman" pitchFamily="18" charset="0"/>
                <a:cs typeface="Times New Roman" pitchFamily="18" charset="0"/>
              </a:rPr>
              <a:t>ұрпаққа үлгі болған өнегесі.</a:t>
            </a:r>
            <a:br>
              <a:rPr lang="kk-KZ" sz="1000" i="1" dirty="0" smtClean="0">
                <a:latin typeface="Times New Roman" pitchFamily="18" charset="0"/>
                <a:cs typeface="Times New Roman" pitchFamily="18" charset="0"/>
              </a:rPr>
            </a:br>
            <a:r>
              <a:rPr lang="kk-KZ" sz="1000" i="1" dirty="0" smtClean="0">
                <a:latin typeface="Times New Roman" pitchFamily="18" charset="0"/>
                <a:cs typeface="Times New Roman" pitchFamily="18" charset="0"/>
              </a:rPr>
              <a:t>Жаңашыл, шығармашыл жұмыстармен</a:t>
            </a:r>
            <a:br>
              <a:rPr lang="kk-KZ" sz="1000" i="1" dirty="0" smtClean="0">
                <a:latin typeface="Times New Roman" pitchFamily="18" charset="0"/>
                <a:cs typeface="Times New Roman" pitchFamily="18" charset="0"/>
              </a:rPr>
            </a:br>
            <a:r>
              <a:rPr lang="kk-KZ" sz="1000" i="1" dirty="0" smtClean="0">
                <a:latin typeface="Times New Roman" pitchFamily="18" charset="0"/>
                <a:cs typeface="Times New Roman" pitchFamily="18" charset="0"/>
              </a:rPr>
              <a:t>биіктен асқақтайды мәртебесі</a:t>
            </a:r>
            <a:endParaRPr lang="ru-RU" sz="1000" i="1" dirty="0"/>
          </a:p>
        </p:txBody>
      </p:sp>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6012" y="116632"/>
            <a:ext cx="1271652" cy="1113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07894" y="221779"/>
            <a:ext cx="1177901"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807894" y="1466200"/>
            <a:ext cx="1084586" cy="553998"/>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ru-RU" dirty="0" smtClean="0"/>
              <a:t>№9 (11)</a:t>
            </a:r>
          </a:p>
          <a:p>
            <a:pPr algn="ctr"/>
            <a:r>
              <a:rPr lang="kk-KZ" sz="1200" dirty="0" smtClean="0"/>
              <a:t> 2019 жыл</a:t>
            </a:r>
            <a:endParaRPr lang="ru-RU" sz="1200" dirty="0"/>
          </a:p>
        </p:txBody>
      </p:sp>
      <p:sp>
        <p:nvSpPr>
          <p:cNvPr id="10" name="TextBox 9"/>
          <p:cNvSpPr txBox="1"/>
          <p:nvPr/>
        </p:nvSpPr>
        <p:spPr>
          <a:xfrm>
            <a:off x="199504" y="1307629"/>
            <a:ext cx="1276152" cy="95410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kk-KZ" sz="800" b="1" dirty="0" smtClean="0">
                <a:latin typeface="Times New Roman" pitchFamily="18" charset="0"/>
                <a:cs typeface="Times New Roman" pitchFamily="18" charset="0"/>
              </a:rPr>
              <a:t>Жамбыл атындағы</a:t>
            </a:r>
          </a:p>
          <a:p>
            <a:pPr algn="ctr"/>
            <a:r>
              <a:rPr lang="kk-KZ" sz="800" b="1" dirty="0" smtClean="0">
                <a:latin typeface="Times New Roman" pitchFamily="18" charset="0"/>
                <a:cs typeface="Times New Roman" pitchFamily="18" charset="0"/>
              </a:rPr>
              <a:t>Ұзынағаш кәсіптік</a:t>
            </a:r>
          </a:p>
          <a:p>
            <a:pPr algn="ctr"/>
            <a:r>
              <a:rPr lang="kk-KZ" sz="800" b="1" dirty="0">
                <a:latin typeface="Times New Roman" pitchFamily="18" charset="0"/>
                <a:cs typeface="Times New Roman" pitchFamily="18" charset="0"/>
              </a:rPr>
              <a:t>к</a:t>
            </a:r>
            <a:r>
              <a:rPr lang="kk-KZ" sz="800" b="1" dirty="0" smtClean="0">
                <a:latin typeface="Times New Roman" pitchFamily="18" charset="0"/>
                <a:cs typeface="Times New Roman" pitchFamily="18" charset="0"/>
              </a:rPr>
              <a:t>олледжінің ай сайын</a:t>
            </a:r>
          </a:p>
          <a:p>
            <a:pPr algn="ctr"/>
            <a:r>
              <a:rPr lang="kk-KZ" sz="800" b="1" dirty="0">
                <a:latin typeface="Times New Roman" pitchFamily="18" charset="0"/>
                <a:cs typeface="Times New Roman" pitchFamily="18" charset="0"/>
              </a:rPr>
              <a:t>ш</a:t>
            </a:r>
            <a:r>
              <a:rPr lang="kk-KZ" sz="800" b="1" dirty="0" smtClean="0">
                <a:latin typeface="Times New Roman" pitchFamily="18" charset="0"/>
                <a:cs typeface="Times New Roman" pitchFamily="18" charset="0"/>
              </a:rPr>
              <a:t>ығатын басылым</a:t>
            </a:r>
            <a:r>
              <a:rPr lang="kk-KZ" sz="800" dirty="0" smtClean="0">
                <a:latin typeface="Times New Roman" pitchFamily="18" charset="0"/>
                <a:cs typeface="Times New Roman" pitchFamily="18" charset="0"/>
              </a:rPr>
              <a:t>.</a:t>
            </a:r>
          </a:p>
          <a:p>
            <a:pPr algn="ctr"/>
            <a:r>
              <a:rPr lang="kk-KZ" sz="800" dirty="0" smtClean="0">
                <a:latin typeface="Times New Roman" pitchFamily="18" charset="0"/>
                <a:cs typeface="Times New Roman" pitchFamily="18" charset="0"/>
              </a:rPr>
              <a:t>Газет 2018 жылдың қыркүйек айынан бастап шығады</a:t>
            </a:r>
            <a:endParaRPr lang="ru-RU" sz="800" dirty="0">
              <a:latin typeface="Times New Roman" pitchFamily="18" charset="0"/>
              <a:cs typeface="Times New Roman" pitchFamily="18" charset="0"/>
            </a:endParaRPr>
          </a:p>
        </p:txBody>
      </p:sp>
      <p:pic>
        <p:nvPicPr>
          <p:cNvPr id="3074" name="Picture 2" descr="C:\Users\User\AppData\Local\Temp\fd27c22d-a9b9-40c7-8a4e-f3a5d25ddb8a.JPG"/>
          <p:cNvPicPr>
            <a:picLocks noChangeAspect="1" noChangeArrowheads="1"/>
          </p:cNvPicPr>
          <p:nvPr/>
        </p:nvPicPr>
        <p:blipFill rotWithShape="1">
          <a:blip r:embed="rId8">
            <a:extLst>
              <a:ext uri="{28A0092B-C50C-407E-A947-70E740481C1C}">
                <a14:useLocalDpi xmlns:a14="http://schemas.microsoft.com/office/drawing/2010/main" val="0"/>
              </a:ext>
            </a:extLst>
          </a:blip>
          <a:srcRect b="17149"/>
          <a:stretch/>
        </p:blipFill>
        <p:spPr bwMode="auto">
          <a:xfrm>
            <a:off x="3275856" y="2132856"/>
            <a:ext cx="5683206" cy="34563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23675" y="5733255"/>
            <a:ext cx="7087556" cy="95410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kk-KZ" sz="2000" b="1" dirty="0" smtClean="0">
                <a:solidFill>
                  <a:srgbClr val="FF0000"/>
                </a:solidFill>
                <a:latin typeface="Times New Roman" panose="02020603050405020304" pitchFamily="18" charset="0"/>
                <a:cs typeface="Times New Roman" panose="02020603050405020304" pitchFamily="18" charset="0"/>
              </a:rPr>
              <a:t>«ЕҢ  ҮЗДІК  КӘСІПТІК  БІЛІМ  БЕРУ  ҰЙЫМЫ - 2019»</a:t>
            </a:r>
            <a:r>
              <a:rPr lang="ru-RU" sz="2000" dirty="0"/>
              <a:t> </a:t>
            </a:r>
            <a:endParaRPr lang="ru-RU" sz="2000" dirty="0" smtClean="0"/>
          </a:p>
          <a:p>
            <a:pPr algn="ctr"/>
            <a:r>
              <a:rPr lang="ru-RU" dirty="0" err="1" smtClean="0">
                <a:solidFill>
                  <a:srgbClr val="FF0000"/>
                </a:solidFill>
                <a:latin typeface="Times New Roman" panose="02020603050405020304" pitchFamily="18" charset="0"/>
                <a:cs typeface="Times New Roman" panose="02020603050405020304" pitchFamily="18" charset="0"/>
              </a:rPr>
              <a:t>жүлделі</a:t>
            </a:r>
            <a:r>
              <a:rPr lang="ru-RU" dirty="0" smtClean="0">
                <a:solidFill>
                  <a:srgbClr val="FF0000"/>
                </a:solidFill>
                <a:latin typeface="Times New Roman" panose="02020603050405020304" pitchFamily="18" charset="0"/>
                <a:cs typeface="Times New Roman" panose="02020603050405020304" pitchFamily="18" charset="0"/>
              </a:rPr>
              <a:t>  2-ші </a:t>
            </a:r>
            <a:r>
              <a:rPr lang="ru-RU" dirty="0" err="1">
                <a:solidFill>
                  <a:srgbClr val="FF0000"/>
                </a:solidFill>
                <a:latin typeface="Times New Roman" panose="02020603050405020304" pitchFamily="18" charset="0"/>
                <a:cs typeface="Times New Roman" panose="02020603050405020304" pitchFamily="18" charset="0"/>
              </a:rPr>
              <a:t>орынды</a:t>
            </a:r>
            <a:r>
              <a:rPr lang="ru-RU" dirty="0">
                <a:solidFill>
                  <a:srgbClr val="FF0000"/>
                </a:solidFill>
                <a:latin typeface="Times New Roman" panose="02020603050405020304" pitchFamily="18" charset="0"/>
                <a:cs typeface="Times New Roman" panose="02020603050405020304" pitchFamily="18" charset="0"/>
              </a:rPr>
              <a:t> </a:t>
            </a:r>
            <a:endParaRPr lang="ru-RU" dirty="0" smtClean="0">
              <a:solidFill>
                <a:srgbClr val="FF0000"/>
              </a:solidFill>
              <a:latin typeface="Times New Roman" panose="02020603050405020304" pitchFamily="18" charset="0"/>
              <a:cs typeface="Times New Roman" panose="02020603050405020304" pitchFamily="18" charset="0"/>
            </a:endParaRPr>
          </a:p>
          <a:p>
            <a:pPr algn="ctr"/>
            <a:r>
              <a:rPr lang="ru-RU" dirty="0" smtClean="0">
                <a:solidFill>
                  <a:srgbClr val="FF0000"/>
                </a:solidFill>
                <a:latin typeface="Times New Roman" panose="02020603050405020304" pitchFamily="18" charset="0"/>
                <a:cs typeface="Times New Roman" panose="02020603050405020304" pitchFamily="18" charset="0"/>
              </a:rPr>
              <a:t>Жамбыл </a:t>
            </a:r>
            <a:r>
              <a:rPr lang="ru-RU" dirty="0" err="1">
                <a:solidFill>
                  <a:srgbClr val="FF0000"/>
                </a:solidFill>
                <a:latin typeface="Times New Roman" panose="02020603050405020304" pitchFamily="18" charset="0"/>
                <a:cs typeface="Times New Roman" panose="02020603050405020304" pitchFamily="18" charset="0"/>
              </a:rPr>
              <a:t>атындағы</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Ұзынағаш</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кәсіптік</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колледжі</a:t>
            </a:r>
            <a:r>
              <a:rPr lang="ru-RU" dirty="0">
                <a:solidFill>
                  <a:srgbClr val="FF0000"/>
                </a:solidFill>
                <a:latin typeface="Times New Roman" panose="02020603050405020304" pitchFamily="18" charset="0"/>
                <a:cs typeface="Times New Roman" panose="02020603050405020304" pitchFamily="18" charset="0"/>
              </a:rPr>
              <a:t> </a:t>
            </a:r>
            <a:r>
              <a:rPr lang="ru-RU" dirty="0" err="1" smtClean="0">
                <a:solidFill>
                  <a:srgbClr val="FF0000"/>
                </a:solidFill>
                <a:latin typeface="Times New Roman" panose="02020603050405020304" pitchFamily="18" charset="0"/>
                <a:cs typeface="Times New Roman" panose="02020603050405020304" pitchFamily="18" charset="0"/>
              </a:rPr>
              <a:t>иеленді</a:t>
            </a:r>
            <a:endParaRPr lang="ru-RU" sz="2000" b="1" dirty="0">
              <a:solidFill>
                <a:srgbClr val="FF0000"/>
              </a:solidFill>
              <a:latin typeface="Times New Roman" panose="02020603050405020304" pitchFamily="18" charset="0"/>
              <a:cs typeface="Times New Roman" panose="02020603050405020304" pitchFamily="18" charset="0"/>
            </a:endParaRPr>
          </a:p>
        </p:txBody>
      </p:sp>
      <p:pic>
        <p:nvPicPr>
          <p:cNvPr id="1026" name="Picture 2" descr="C:\Users\User\AppData\Local\Temp\PHOTO-2019-10-09-11-52-50.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049" t="2712" r="3808" b="9542"/>
          <a:stretch/>
        </p:blipFill>
        <p:spPr bwMode="auto">
          <a:xfrm>
            <a:off x="199504" y="2636912"/>
            <a:ext cx="2932336" cy="2448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0083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50743"/>
            <a:ext cx="368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707943"/>
            <a:ext cx="2232248" cy="3100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11560" y="4023755"/>
            <a:ext cx="2150653" cy="369332"/>
          </a:xfrm>
          <a:prstGeom prst="rect">
            <a:avLst/>
          </a:prstGeom>
          <a:noFill/>
        </p:spPr>
        <p:txBody>
          <a:bodyPr wrap="none" rtlCol="0">
            <a:spAutoFit/>
          </a:bodyPr>
          <a:lstStyle/>
          <a:p>
            <a:r>
              <a:rPr lang="kk-KZ" dirty="0" smtClean="0">
                <a:solidFill>
                  <a:srgbClr val="00B0F0"/>
                </a:solidFill>
                <a:latin typeface="Times New Roman" panose="02020603050405020304" pitchFamily="18" charset="0"/>
                <a:cs typeface="Times New Roman" panose="02020603050405020304" pitchFamily="18" charset="0"/>
              </a:rPr>
              <a:t>Үмбетов Қамбархан</a:t>
            </a:r>
            <a:endParaRPr lang="ru-RU" dirty="0">
              <a:solidFill>
                <a:srgbClr val="00B0F0"/>
              </a:solidFill>
              <a:latin typeface="Times New Roman" panose="02020603050405020304" pitchFamily="18" charset="0"/>
              <a:cs typeface="Times New Roman" panose="02020603050405020304" pitchFamily="18" charset="0"/>
            </a:endParaRPr>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6256" y="548680"/>
            <a:ext cx="5632450"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980020" y="980728"/>
            <a:ext cx="5965469" cy="5539978"/>
          </a:xfrm>
          <a:prstGeom prst="rect">
            <a:avLst/>
          </a:prstGeom>
          <a:noFill/>
        </p:spPr>
        <p:txBody>
          <a:bodyPr wrap="square" rtlCol="0">
            <a:spAutoFit/>
          </a:bodyPr>
          <a:lstStyle/>
          <a:p>
            <a:pPr algn="just"/>
            <a:r>
              <a:rPr lang="kk-KZ" dirty="0" smtClean="0"/>
              <a:t>     </a:t>
            </a:r>
            <a:r>
              <a:rPr lang="kk-KZ" sz="1400" dirty="0" smtClean="0">
                <a:solidFill>
                  <a:srgbClr val="00B0F0"/>
                </a:solidFill>
                <a:latin typeface="Times New Roman" panose="02020603050405020304" pitchFamily="18" charset="0"/>
                <a:cs typeface="Times New Roman" panose="02020603050405020304" pitchFamily="18" charset="0"/>
              </a:rPr>
              <a:t>Жақсы адам айналасына шуақ шашып, өзінің де, өзгенің де мерейін өсіреді. Көпшіл біртоға мінезімен жүректерге жол тапқан Үмбетов Қамбархан 1946 жылдың 15 мамырында Аққайнар ауылында дүниеге келген. Батырлар жырындағы Қамбар батырдай болсын деген ата-ананың ақ ниетімен есімін қойғаны  бірден аңғарылады. Қамбархан 1954 жылы мектепке барып, 1962 жылы сегізжылдық мектепті бітіреді. Сол жылы Ұзынағаш ауылындағы Жамбыл атындағы кәсіптік-техникалық училищеге оқуға түседі. Оқу орнын 1964 жылы  аяқтаған соң білімін кешкі мектепте жалғастырады. Осылайша өзі армандаған жүргізушілік мамандықты ұршықша үйіріп, Аманкелді атындағы кеңшарда еңбекке араласады. Кейіннен аудан орталығындағы Ұзынағаш жолаушылар тасымалдау мекемесіне автобус жүргізушісі болып ауысады. Осы тұста айта кететін бір жай- жас жігіт басқа ұлт өкілдерінен құралған, ынтымақ-бірлігі жарасқан еңбек ұжымына судай сіңіп, балдай батып, жолаушылар тасымалдауға, оларға мәдениетті көрсетуде ерекше ынтасымен ерекшеленеді. Еңбектен қол үзбей жүріп, Қазақ политехникалық институтының машина құрылысы факультетіне оқуға түсіп, жоғары білім алады.</a:t>
            </a:r>
          </a:p>
          <a:p>
            <a:pPr algn="just"/>
            <a:r>
              <a:rPr lang="kk-KZ" sz="1400" dirty="0" smtClean="0">
                <a:solidFill>
                  <a:srgbClr val="00B0F0"/>
                </a:solidFill>
                <a:latin typeface="Times New Roman" panose="02020603050405020304" pitchFamily="18" charset="0"/>
                <a:cs typeface="Times New Roman" panose="02020603050405020304" pitchFamily="18" charset="0"/>
              </a:rPr>
              <a:t>           Іскер азаматтың көпшіл, үлкенді үлкендей, кішіні кішідей сыйлайтыны, түсіне білетіндігі оны атақ-абыройға бөледі. Нарықтық қатынастың өтпелі кезеніндн де өз ісін ұйымдастырып, 2001 жылдан бастап «Торе» шаруа қожалығын құрып, талай адамды еңбекке тартты. Ұзақ жылғы жемісті еңбегі үшін 1976 жылы «Ерен еңбегі үшін» медалімен марапатталса, 1981 жылы Қазақ ССР-нің Алтын Құрмет кітабына есімі жазылды. </a:t>
            </a:r>
            <a:r>
              <a:rPr lang="kk-KZ" sz="1400" smtClean="0">
                <a:solidFill>
                  <a:srgbClr val="00B0F0"/>
                </a:solidFill>
                <a:latin typeface="Times New Roman" panose="02020603050405020304" pitchFamily="18" charset="0"/>
                <a:cs typeface="Times New Roman" panose="02020603050405020304" pitchFamily="18" charset="0"/>
              </a:rPr>
              <a:t>Сондай-ақ «Қазақстанның </a:t>
            </a:r>
            <a:r>
              <a:rPr lang="kk-KZ" sz="1400" dirty="0" smtClean="0">
                <a:solidFill>
                  <a:srgbClr val="00B0F0"/>
                </a:solidFill>
                <a:latin typeface="Times New Roman" panose="02020603050405020304" pitchFamily="18" charset="0"/>
                <a:cs typeface="Times New Roman" panose="02020603050405020304" pitchFamily="18" charset="0"/>
              </a:rPr>
              <a:t>Құрметті автокөлік жүргізушісі» атанды.</a:t>
            </a:r>
            <a:endParaRPr lang="ru-RU" sz="14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9911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IMG-20190910-WA017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692697"/>
            <a:ext cx="4001638" cy="216024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ser\Desktop\IMG-20190910-WA01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2852936"/>
            <a:ext cx="3888432" cy="22353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User\Desktop\IMG-20190910-WA018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220578"/>
            <a:ext cx="4032448" cy="243583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User\Desktop\IMG-20190910-WA018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2904206"/>
            <a:ext cx="4001638" cy="218412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1520" y="220578"/>
            <a:ext cx="2434256" cy="338554"/>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342900" indent="-342900">
              <a:buFont typeface="Wingdings" panose="05000000000000000000" pitchFamily="2" charset="2"/>
              <a:buChar char="q"/>
            </a:pPr>
            <a:r>
              <a:rPr lang="kk-KZ" sz="1600" dirty="0" smtClean="0">
                <a:solidFill>
                  <a:srgbClr val="FF0000"/>
                </a:solidFill>
                <a:latin typeface="Times New Roman" panose="02020603050405020304" pitchFamily="18" charset="0"/>
                <a:cs typeface="Times New Roman" panose="02020603050405020304" pitchFamily="18" charset="0"/>
              </a:rPr>
              <a:t>«2019-Жастар жылы»</a:t>
            </a:r>
            <a:endParaRPr lang="ru-RU" sz="1600"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419099" y="5229200"/>
            <a:ext cx="8185347" cy="1169551"/>
          </a:xfrm>
          <a:prstGeom prst="rect">
            <a:avLst/>
          </a:prstGeom>
          <a:noFill/>
        </p:spPr>
        <p:txBody>
          <a:bodyPr wrap="square" rtlCol="0">
            <a:spAutoFit/>
          </a:bodyPr>
          <a:lstStyle/>
          <a:p>
            <a:pPr algn="just"/>
            <a:r>
              <a:rPr lang="kk-KZ" sz="1400" dirty="0" smtClean="0">
                <a:solidFill>
                  <a:srgbClr val="00B0F0"/>
                </a:solidFill>
                <a:latin typeface="Times New Roman" panose="02020603050405020304" pitchFamily="18" charset="0"/>
                <a:cs typeface="Times New Roman" panose="02020603050405020304" pitchFamily="18" charset="0"/>
              </a:rPr>
              <a:t>      10.09.2019 жылы ағылшын тілінің дүниежүзілік үстемдігі басым кезінде латын әліпбиін  меңгеру жас</a:t>
            </a:r>
          </a:p>
          <a:p>
            <a:pPr algn="just"/>
            <a:r>
              <a:rPr lang="kk-KZ" sz="1400" dirty="0" smtClean="0">
                <a:solidFill>
                  <a:srgbClr val="00B0F0"/>
                </a:solidFill>
                <a:latin typeface="Times New Roman" panose="02020603050405020304" pitchFamily="18" charset="0"/>
                <a:cs typeface="Times New Roman" panose="02020603050405020304" pitchFamily="18" charset="0"/>
              </a:rPr>
              <a:t>буынға оңайға соғады. Болашақ өзіміздің қолымызда десек, жас ұрпақтын латын әліпбиімен жаңа белестерді бағындыруына барлық жағдайды жасап жаңа жобаны  қолдап біздің студенттерде диктант жазды.  1-курс автоэлектрик мамандығы Болат Әділхан, 2-курс аспаз мамандығы Каирбаева Альбина, 3-курс аспаз мамандығы Алланиязова Бибіназ мақтау қағазымен марапатталды.</a:t>
            </a:r>
            <a:endParaRPr lang="ru-RU" sz="14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0994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esktop\IMG-20190910-WA01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764704"/>
            <a:ext cx="4900463" cy="40324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99592" y="4930192"/>
            <a:ext cx="7416824" cy="1600438"/>
          </a:xfrm>
          <a:prstGeom prst="rect">
            <a:avLst/>
          </a:prstGeom>
          <a:noFill/>
        </p:spPr>
        <p:txBody>
          <a:bodyPr wrap="square" rtlCol="0">
            <a:spAutoFit/>
          </a:bodyPr>
          <a:lstStyle/>
          <a:p>
            <a:pPr algn="just"/>
            <a:r>
              <a:rPr lang="kk-KZ" sz="1400" dirty="0" smtClean="0">
                <a:solidFill>
                  <a:srgbClr val="00B0F0"/>
                </a:solidFill>
                <a:latin typeface="Times New Roman" panose="02020603050405020304" pitchFamily="18" charset="0"/>
                <a:cs typeface="Times New Roman" panose="02020603050405020304" pitchFamily="18" charset="0"/>
              </a:rPr>
              <a:t>        Қазақстан халқы тілдер күні мерекесіне орай аудандық Мәдениет үйінде «Еліміздің ең асыл қазынасы» атты іс-шара өтті. Оған ауданның 30-дан астам улт  өкілдері қатысып, өз үлесін қосты. Мереке салтанатында сөз сөйлеген 2 курс «Автоэлектрик» мамандығында оқитын Казарин Василий қазақ  тілінің мемлекеттік тіл екеніне ерекше назар аударып, оны кез келген қазақстандықтың білуі міндет екенін ортаға салды. Аудан әкімі Бағдат Байшалұлы Әлиевтің Алғыс хатымен марапатталды. Осы айтулы іс-шара жергілікті баспасөз «Атамекен» газетінде жарияланды.</a:t>
            </a:r>
            <a:endParaRPr lang="ru-RU" sz="1400" dirty="0">
              <a:solidFill>
                <a:srgbClr val="00B0F0"/>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323528" y="223344"/>
            <a:ext cx="4572000" cy="307777"/>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marL="342900" indent="-342900">
              <a:buFont typeface="Wingdings" panose="05000000000000000000" pitchFamily="2" charset="2"/>
              <a:buChar char="q"/>
            </a:pPr>
            <a:r>
              <a:rPr lang="ru-RU" sz="1400" dirty="0">
                <a:solidFill>
                  <a:srgbClr val="FF0000"/>
                </a:solidFill>
                <a:latin typeface="Times New Roman" panose="02020603050405020304" pitchFamily="18" charset="0"/>
                <a:cs typeface="Times New Roman" panose="02020603050405020304" pitchFamily="18" charset="0"/>
              </a:rPr>
              <a:t>22 </a:t>
            </a:r>
            <a:r>
              <a:rPr lang="ru-RU" sz="1400" dirty="0" err="1">
                <a:solidFill>
                  <a:srgbClr val="FF0000"/>
                </a:solidFill>
                <a:latin typeface="Times New Roman" panose="02020603050405020304" pitchFamily="18" charset="0"/>
                <a:cs typeface="Times New Roman" panose="02020603050405020304" pitchFamily="18" charset="0"/>
              </a:rPr>
              <a:t>қыркүйек</a:t>
            </a:r>
            <a:r>
              <a:rPr lang="ru-RU" sz="1400" dirty="0">
                <a:solidFill>
                  <a:srgbClr val="FF0000"/>
                </a:solidFill>
                <a:latin typeface="Times New Roman" panose="02020603050405020304" pitchFamily="18" charset="0"/>
                <a:cs typeface="Times New Roman" panose="02020603050405020304" pitchFamily="18" charset="0"/>
              </a:rPr>
              <a:t> – </a:t>
            </a:r>
            <a:r>
              <a:rPr lang="ru-RU" sz="1400" dirty="0" err="1">
                <a:solidFill>
                  <a:srgbClr val="FF0000"/>
                </a:solidFill>
                <a:latin typeface="Times New Roman" panose="02020603050405020304" pitchFamily="18" charset="0"/>
                <a:cs typeface="Times New Roman" panose="02020603050405020304" pitchFamily="18" charset="0"/>
              </a:rPr>
              <a:t>Қазақстан</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халықтарының</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Тілдер</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күні</a:t>
            </a:r>
            <a:endParaRPr lang="ru-RU" sz="1400"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5580112" y="223345"/>
            <a:ext cx="3262432" cy="30777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anose="05000000000000000000" pitchFamily="2" charset="2"/>
              <a:buChar char="q"/>
            </a:pPr>
            <a:r>
              <a:rPr lang="kk-KZ" sz="1400" dirty="0" smtClean="0">
                <a:solidFill>
                  <a:srgbClr val="FF0000"/>
                </a:solidFill>
                <a:latin typeface="Times New Roman" panose="02020603050405020304" pitchFamily="18" charset="0"/>
                <a:cs typeface="Times New Roman" panose="02020603050405020304" pitchFamily="18" charset="0"/>
              </a:rPr>
              <a:t>Колледж тынысы – баспасөз бетінде</a:t>
            </a:r>
            <a:endParaRPr lang="ru-RU" sz="1400" dirty="0">
              <a:solidFill>
                <a:srgbClr val="FF0000"/>
              </a:solidFill>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2653" b="8060"/>
          <a:stretch/>
        </p:blipFill>
        <p:spPr bwMode="auto">
          <a:xfrm>
            <a:off x="5580112" y="783022"/>
            <a:ext cx="3262432" cy="4014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9581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46757"/>
            <a:ext cx="3365500"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764704"/>
            <a:ext cx="3960440"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20116" y="4353417"/>
            <a:ext cx="4307868" cy="2185214"/>
          </a:xfrm>
          <a:prstGeom prst="rect">
            <a:avLst/>
          </a:prstGeom>
          <a:noFill/>
        </p:spPr>
        <p:txBody>
          <a:bodyPr wrap="square" rtlCol="0">
            <a:spAutoFit/>
          </a:bodyPr>
          <a:lstStyle/>
          <a:p>
            <a:pPr algn="just"/>
            <a:r>
              <a:rPr lang="kk-KZ" sz="1600" dirty="0" smtClean="0">
                <a:latin typeface="Times New Roman" panose="02020603050405020304" pitchFamily="18" charset="0"/>
                <a:cs typeface="Times New Roman" panose="02020603050405020304" pitchFamily="18" charset="0"/>
              </a:rPr>
              <a:t>       </a:t>
            </a:r>
            <a:r>
              <a:rPr lang="kk-KZ" sz="1600" dirty="0" smtClean="0">
                <a:solidFill>
                  <a:srgbClr val="00B0F0"/>
                </a:solidFill>
                <a:latin typeface="Times New Roman" panose="02020603050405020304" pitchFamily="18" charset="0"/>
                <a:cs typeface="Times New Roman" panose="02020603050405020304" pitchFamily="18" charset="0"/>
              </a:rPr>
              <a:t>Тоқтасын Т. Өскен елдің өркенді білім орны //Атамекен.-2019.-21 қыркүйек.-4 бет.-  (Рухани жаңғыру: Кәсіптік білім беру бағдарламасы).</a:t>
            </a:r>
          </a:p>
          <a:p>
            <a:pPr algn="just"/>
            <a:r>
              <a:rPr lang="kk-KZ" sz="1600" dirty="0">
                <a:solidFill>
                  <a:srgbClr val="00B0F0"/>
                </a:solidFill>
                <a:latin typeface="Times New Roman" panose="02020603050405020304" pitchFamily="18" charset="0"/>
                <a:cs typeface="Times New Roman" panose="02020603050405020304" pitchFamily="18" charset="0"/>
              </a:rPr>
              <a:t> </a:t>
            </a:r>
            <a:r>
              <a:rPr lang="kk-KZ" sz="1600" dirty="0" smtClean="0">
                <a:solidFill>
                  <a:srgbClr val="00B0F0"/>
                </a:solidFill>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Жергілікті Атамекен газетінде Жамбыл атындағы Ұзынағаш кәсіптік колледжі туралы ауқымды мақала жаряланып отыр.  Колледждің откені мен бүгіні, тыныс тіршілігі, алға қойылған мақсаты мен жетістіктері туралы айтылған. </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1365" y="240407"/>
            <a:ext cx="1670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032" y="725505"/>
            <a:ext cx="3744416" cy="326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4932040" y="4221088"/>
            <a:ext cx="3672408" cy="1992661"/>
          </a:xfrm>
          <a:prstGeom prst="rect">
            <a:avLst/>
          </a:prstGeom>
          <a:noFill/>
        </p:spPr>
        <p:txBody>
          <a:bodyPr wrap="square" rtlCol="0">
            <a:spAutoFit/>
          </a:bodyPr>
          <a:lstStyle/>
          <a:p>
            <a:pPr algn="just">
              <a:lnSpc>
                <a:spcPct val="150000"/>
              </a:lnSpc>
            </a:pP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Репродуктивті</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денсаулық</a:t>
            </a:r>
            <a:r>
              <a:rPr lang="ru-RU" sz="1400" dirty="0" smtClean="0">
                <a:solidFill>
                  <a:srgbClr val="00B0F0"/>
                </a:solidFill>
                <a:latin typeface="Times New Roman" panose="02020603050405020304" pitchFamily="18" charset="0"/>
                <a:cs typeface="Times New Roman" panose="02020603050405020304" pitchFamily="18" charset="0"/>
              </a:rPr>
              <a:t> және </a:t>
            </a:r>
            <a:r>
              <a:rPr lang="ru-RU" sz="1400" dirty="0" err="1" smtClean="0">
                <a:solidFill>
                  <a:srgbClr val="00B0F0"/>
                </a:solidFill>
                <a:latin typeface="Times New Roman" panose="02020603050405020304" pitchFamily="18" charset="0"/>
                <a:cs typeface="Times New Roman" panose="02020603050405020304" pitchFamily="18" charset="0"/>
              </a:rPr>
              <a:t>отбасын</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жоспарлау</a:t>
            </a:r>
            <a:r>
              <a:rPr lang="ru-RU" sz="1400" dirty="0" smtClean="0">
                <a:solidFill>
                  <a:srgbClr val="00B0F0"/>
                </a:solidFill>
                <a:latin typeface="Times New Roman" panose="02020603050405020304" pitchFamily="18" charset="0"/>
                <a:cs typeface="Times New Roman" panose="02020603050405020304" pitchFamily="18" charset="0"/>
              </a:rPr>
              <a:t>//Репродуктивное здоровье и планирование семьи» </a:t>
            </a:r>
            <a:r>
              <a:rPr lang="ru-RU" sz="1400" dirty="0" err="1" smtClean="0">
                <a:solidFill>
                  <a:srgbClr val="00B0F0"/>
                </a:solidFill>
                <a:latin typeface="Times New Roman" panose="02020603050405020304" pitchFamily="18" charset="0"/>
                <a:cs typeface="Times New Roman" panose="02020603050405020304" pitchFamily="18" charset="0"/>
              </a:rPr>
              <a:t>атты</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тақырыпта</a:t>
            </a:r>
            <a:r>
              <a:rPr lang="ru-RU" sz="1400" dirty="0" smtClean="0">
                <a:solidFill>
                  <a:srgbClr val="00B0F0"/>
                </a:solidFill>
                <a:latin typeface="Times New Roman" panose="02020603050405020304" pitchFamily="18" charset="0"/>
                <a:cs typeface="Times New Roman" panose="02020603050405020304" pitchFamily="18" charset="0"/>
              </a:rPr>
              <a:t> 23</a:t>
            </a:r>
            <a:r>
              <a:rPr lang="kk-KZ" sz="1400" dirty="0" smtClean="0">
                <a:solidFill>
                  <a:srgbClr val="00B0F0"/>
                </a:solidFill>
                <a:latin typeface="Times New Roman" panose="02020603050405020304" pitchFamily="18" charset="0"/>
                <a:cs typeface="Times New Roman" panose="02020603050405020304" pitchFamily="18" charset="0"/>
              </a:rPr>
              <a:t>.09.2019 жылы колледждің бойжеткен қыздарымен «Жетысу жастар орталығының» үйымдастыруымен кездесу өтті.</a:t>
            </a:r>
            <a:endParaRPr lang="ru-RU" sz="14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6558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404664"/>
            <a:ext cx="4121150"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4922" y="3412388"/>
            <a:ext cx="3829050" cy="2968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C:\Users\User\AppData\Local\Temp\20190909_14404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8742" y="3412387"/>
            <a:ext cx="4320480" cy="296894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742" y="260648"/>
            <a:ext cx="1670050"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41512" y="836712"/>
            <a:ext cx="4186471" cy="2308324"/>
          </a:xfrm>
          <a:prstGeom prst="rect">
            <a:avLst/>
          </a:prstGeom>
          <a:noFill/>
        </p:spPr>
        <p:txBody>
          <a:bodyPr wrap="square" rtlCol="0">
            <a:spAutoFit/>
          </a:bodyPr>
          <a:lstStyle/>
          <a:p>
            <a:pPr algn="just">
              <a:lnSpc>
                <a:spcPct val="150000"/>
              </a:lnSpc>
            </a:pPr>
            <a:r>
              <a:rPr lang="kk-KZ" sz="1400" dirty="0" smtClean="0">
                <a:solidFill>
                  <a:srgbClr val="FF0000"/>
                </a:solidFill>
                <a:latin typeface="Times New Roman" panose="02020603050405020304" pitchFamily="18" charset="0"/>
                <a:cs typeface="Times New Roman" panose="02020603050405020304" pitchFamily="18" charset="0"/>
              </a:rPr>
              <a:t>       </a:t>
            </a:r>
            <a:r>
              <a:rPr lang="kk-KZ" sz="1600" dirty="0" smtClean="0">
                <a:solidFill>
                  <a:srgbClr val="00B0F0"/>
                </a:solidFill>
                <a:latin typeface="Times New Roman" panose="02020603050405020304" pitchFamily="18" charset="0"/>
                <a:cs typeface="Times New Roman" panose="02020603050405020304" pitchFamily="18" charset="0"/>
              </a:rPr>
              <a:t>Жамбыл АОА СӨСҚ кабинеті мейірбикесі және гинеколог  Хожаназарова С.Т. Жамбыл ауданы Жастар ресурсының орталығы, психолог маман  «Ерте жүктілік және алдын алу» тақырыбына 09.09.2019 жылы кездесу өткізді.</a:t>
            </a:r>
            <a:endParaRPr lang="ru-RU" sz="16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4851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788773" y="260648"/>
            <a:ext cx="3456383" cy="1077218"/>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ru-RU" sz="1600" dirty="0">
                <a:solidFill>
                  <a:srgbClr val="00B0F0"/>
                </a:solidFill>
                <a:latin typeface="Times New Roman" panose="02020603050405020304" pitchFamily="18" charset="0"/>
                <a:cs typeface="Times New Roman" panose="02020603050405020304" pitchFamily="18" charset="0"/>
              </a:rPr>
              <a:t>11 </a:t>
            </a:r>
            <a:r>
              <a:rPr lang="ru-RU" sz="1600" dirty="0" err="1">
                <a:solidFill>
                  <a:srgbClr val="00B0F0"/>
                </a:solidFill>
                <a:latin typeface="Times New Roman" panose="02020603050405020304" pitchFamily="18" charset="0"/>
                <a:cs typeface="Times New Roman" panose="02020603050405020304" pitchFamily="18" charset="0"/>
              </a:rPr>
              <a:t>қыркүйек</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күні</a:t>
            </a:r>
            <a:r>
              <a:rPr lang="ru-RU" sz="1600" dirty="0">
                <a:solidFill>
                  <a:srgbClr val="00B0F0"/>
                </a:solidFill>
                <a:latin typeface="Times New Roman" panose="02020603050405020304" pitchFamily="18" charset="0"/>
                <a:cs typeface="Times New Roman" panose="02020603050405020304" pitchFamily="18" charset="0"/>
              </a:rPr>
              <a:t> </a:t>
            </a:r>
            <a:br>
              <a:rPr lang="ru-RU" sz="1600" dirty="0">
                <a:solidFill>
                  <a:srgbClr val="00B0F0"/>
                </a:solidFill>
                <a:latin typeface="Times New Roman" panose="02020603050405020304" pitchFamily="18" charset="0"/>
                <a:cs typeface="Times New Roman" panose="02020603050405020304" pitchFamily="18" charset="0"/>
              </a:rPr>
            </a:br>
            <a:r>
              <a:rPr lang="ru-RU" sz="1600" dirty="0">
                <a:solidFill>
                  <a:srgbClr val="00B0F0"/>
                </a:solidFill>
                <a:latin typeface="Times New Roman" panose="02020603050405020304" pitchFamily="18" charset="0"/>
                <a:cs typeface="Times New Roman" panose="02020603050405020304" pitchFamily="18" charset="0"/>
              </a:rPr>
              <a:t>Жамбыл </a:t>
            </a:r>
            <a:r>
              <a:rPr lang="ru-RU" sz="1600" dirty="0" err="1">
                <a:solidFill>
                  <a:srgbClr val="00B0F0"/>
                </a:solidFill>
                <a:latin typeface="Times New Roman" panose="02020603050405020304" pitchFamily="18" charset="0"/>
                <a:cs typeface="Times New Roman" panose="02020603050405020304" pitchFamily="18" charset="0"/>
              </a:rPr>
              <a:t>ауданы</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жастар</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smtClean="0">
                <a:solidFill>
                  <a:srgbClr val="00B0F0"/>
                </a:solidFill>
                <a:latin typeface="Times New Roman" panose="02020603050405020304" pitchFamily="18" charset="0"/>
                <a:cs typeface="Times New Roman" panose="02020603050405020304" pitchFamily="18" charset="0"/>
              </a:rPr>
              <a:t>ресурсы </a:t>
            </a:r>
            <a:r>
              <a:rPr lang="ru-RU" sz="1600" dirty="0" err="1">
                <a:solidFill>
                  <a:srgbClr val="00B0F0"/>
                </a:solidFill>
                <a:latin typeface="Times New Roman" panose="02020603050405020304" pitchFamily="18" charset="0"/>
                <a:cs typeface="Times New Roman" panose="02020603050405020304" pitchFamily="18" charset="0"/>
              </a:rPr>
              <a:t>орталығымен</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бірлескен</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студенттер</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арасында</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волейболдан</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жарыс</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өтілді</a:t>
            </a:r>
            <a:r>
              <a:rPr lang="ru-RU" sz="1600" dirty="0">
                <a:solidFill>
                  <a:srgbClr val="00B0F0"/>
                </a:solidFill>
                <a:latin typeface="Times New Roman" panose="02020603050405020304" pitchFamily="18" charset="0"/>
                <a:cs typeface="Times New Roman" panose="02020603050405020304" pitchFamily="18" charset="0"/>
              </a:rPr>
              <a:t> </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548680"/>
            <a:ext cx="2376264" cy="3497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260648"/>
            <a:ext cx="2376735" cy="3785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809" y="4304025"/>
            <a:ext cx="3346313" cy="2182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72200" y="4293096"/>
            <a:ext cx="2518594" cy="2182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9" y="4293096"/>
            <a:ext cx="2376264" cy="2182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3809" y="1484784"/>
            <a:ext cx="3346312" cy="2561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528" y="91480"/>
            <a:ext cx="1670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1799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15105"/>
            <a:ext cx="2080637" cy="1115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2276872"/>
            <a:ext cx="2772816" cy="4270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152" y="3645024"/>
            <a:ext cx="2941241" cy="290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1529" y="265021"/>
            <a:ext cx="2960058" cy="3235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31841" y="2276872"/>
            <a:ext cx="2584692" cy="4270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9512" y="242366"/>
            <a:ext cx="3054939" cy="30777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anose="05000000000000000000" pitchFamily="2" charset="2"/>
              <a:buChar char="q"/>
            </a:pPr>
            <a:r>
              <a:rPr lang="kk-KZ" sz="1400" dirty="0" smtClean="0">
                <a:solidFill>
                  <a:srgbClr val="FF0000"/>
                </a:solidFill>
                <a:latin typeface="Times New Roman" panose="02020603050405020304" pitchFamily="18" charset="0"/>
                <a:cs typeface="Times New Roman" panose="02020603050405020304" pitchFamily="18" charset="0"/>
              </a:rPr>
              <a:t>МЕДИЦИНАЛЫҚ САРАПТАМА</a:t>
            </a:r>
            <a:endParaRPr lang="ru-RU" sz="1400"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0" y="1119308"/>
            <a:ext cx="5941528" cy="1077218"/>
          </a:xfrm>
          <a:prstGeom prst="rect">
            <a:avLst/>
          </a:prstGeom>
          <a:noFill/>
        </p:spPr>
        <p:txBody>
          <a:bodyPr wrap="square" rtlCol="0">
            <a:spAutoFit/>
          </a:bodyPr>
          <a:lstStyle/>
          <a:p>
            <a:pPr algn="just"/>
            <a:r>
              <a:rPr lang="kk-KZ" sz="1600" dirty="0" smtClean="0">
                <a:solidFill>
                  <a:srgbClr val="00B0F0"/>
                </a:solidFill>
                <a:latin typeface="Times New Roman" panose="02020603050405020304" pitchFamily="18" charset="0"/>
                <a:cs typeface="Times New Roman" panose="02020603050405020304" pitchFamily="18" charset="0"/>
              </a:rPr>
              <a:t>     19-20-21 қыркүйек аралығында  2019 жылы Жамбыл аудандық</a:t>
            </a:r>
          </a:p>
          <a:p>
            <a:pPr algn="just"/>
            <a:r>
              <a:rPr lang="kk-KZ" sz="1600" dirty="0" smtClean="0">
                <a:solidFill>
                  <a:srgbClr val="00B0F0"/>
                </a:solidFill>
                <a:latin typeface="Times New Roman" panose="02020603050405020304" pitchFamily="18" charset="0"/>
                <a:cs typeface="Times New Roman" panose="02020603050405020304" pitchFamily="18" charset="0"/>
              </a:rPr>
              <a:t> ауруханасының жасөспірімдер дәргері Жанабергенова Дильбара Жумабаевна және колледж мейірбикесі Кожахметова Г.Н. 1 курс, 2 курс, 3 курс  студентерін медициналық сараптамадан өткізді. </a:t>
            </a:r>
            <a:endParaRPr lang="ru-RU" sz="16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7496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908720"/>
            <a:ext cx="184731" cy="369332"/>
          </a:xfrm>
          <a:prstGeom prst="rect">
            <a:avLst/>
          </a:prstGeom>
          <a:noFill/>
        </p:spPr>
        <p:txBody>
          <a:bodyPr wrap="none" rtlCol="0">
            <a:spAutoFit/>
          </a:bodyPr>
          <a:lstStyle/>
          <a:p>
            <a:endParaRPr lang="ru-RU" dirty="0"/>
          </a:p>
        </p:txBody>
      </p:sp>
      <p:sp>
        <p:nvSpPr>
          <p:cNvPr id="3" name="Прямоугольник 2"/>
          <p:cNvSpPr/>
          <p:nvPr/>
        </p:nvSpPr>
        <p:spPr>
          <a:xfrm>
            <a:off x="179512" y="620688"/>
            <a:ext cx="8568952" cy="3539430"/>
          </a:xfrm>
          <a:prstGeom prst="rect">
            <a:avLst/>
          </a:prstGeom>
        </p:spPr>
        <p:txBody>
          <a:bodyPr wrap="square">
            <a:spAutoFit/>
          </a:bodyPr>
          <a:lstStyle/>
          <a:p>
            <a:pPr marL="285750" indent="-285750" algn="just">
              <a:buFontTx/>
              <a:buChar char="-"/>
            </a:pPr>
            <a:r>
              <a:rPr lang="ru-RU" sz="1400" dirty="0" smtClean="0">
                <a:solidFill>
                  <a:srgbClr val="00B0F0"/>
                </a:solidFill>
                <a:latin typeface="Times New Roman" panose="02020603050405020304" pitchFamily="18" charset="0"/>
                <a:cs typeface="Times New Roman" panose="02020603050405020304" pitchFamily="18" charset="0"/>
              </a:rPr>
              <a:t>Ахметова </a:t>
            </a:r>
            <a:r>
              <a:rPr lang="ru-RU" sz="1400" dirty="0" err="1" smtClean="0">
                <a:solidFill>
                  <a:srgbClr val="00B0F0"/>
                </a:solidFill>
                <a:latin typeface="Times New Roman" panose="02020603050405020304" pitchFamily="18" charset="0"/>
                <a:cs typeface="Times New Roman" panose="02020603050405020304" pitchFamily="18" charset="0"/>
              </a:rPr>
              <a:t>Гульзат</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Куатбековна</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білім</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a:solidFill>
                  <a:srgbClr val="00B0F0"/>
                </a:solidFill>
                <a:latin typeface="Times New Roman" panose="02020603050405020304" pitchFamily="18" charset="0"/>
                <a:cs typeface="Times New Roman" panose="02020603050405020304" pitchFamily="18" charset="0"/>
              </a:rPr>
              <a:t>беру – </a:t>
            </a:r>
            <a:r>
              <a:rPr lang="ru-RU" sz="1400" dirty="0" err="1">
                <a:solidFill>
                  <a:srgbClr val="00B0F0"/>
                </a:solidFill>
                <a:latin typeface="Times New Roman" panose="02020603050405020304" pitchFamily="18" charset="0"/>
                <a:cs typeface="Times New Roman" panose="02020603050405020304" pitchFamily="18" charset="0"/>
              </a:rPr>
              <a:t>әдістемелік</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орталығы</a:t>
            </a:r>
            <a:r>
              <a:rPr lang="ru-RU" sz="1400" dirty="0">
                <a:solidFill>
                  <a:srgbClr val="00B0F0"/>
                </a:solidFill>
                <a:latin typeface="Times New Roman" panose="02020603050405020304" pitchFamily="18" charset="0"/>
                <a:cs typeface="Times New Roman" panose="02020603050405020304" pitchFamily="18" charset="0"/>
              </a:rPr>
              <a:t> «</a:t>
            </a:r>
            <a:r>
              <a:rPr lang="en-US" sz="1400" dirty="0">
                <a:solidFill>
                  <a:srgbClr val="00B0F0"/>
                </a:solidFill>
                <a:latin typeface="Times New Roman" panose="02020603050405020304" pitchFamily="18" charset="0"/>
                <a:cs typeface="Times New Roman" panose="02020603050405020304" pitchFamily="18" charset="0"/>
              </a:rPr>
              <a:t>New Opportunities» </a:t>
            </a:r>
            <a:r>
              <a:rPr lang="ru-RU" sz="1400" dirty="0">
                <a:solidFill>
                  <a:srgbClr val="00B0F0"/>
                </a:solidFill>
                <a:latin typeface="Times New Roman" panose="02020603050405020304" pitchFamily="18" charset="0"/>
                <a:cs typeface="Times New Roman" panose="02020603050405020304" pitchFamily="18" charset="0"/>
              </a:rPr>
              <a:t>ЖШС </a:t>
            </a:r>
            <a:r>
              <a:rPr lang="ru-RU" sz="1400" dirty="0" err="1">
                <a:solidFill>
                  <a:srgbClr val="00B0F0"/>
                </a:solidFill>
                <a:latin typeface="Times New Roman" panose="02020603050405020304" pitchFamily="18" charset="0"/>
                <a:cs typeface="Times New Roman" panose="02020603050405020304" pitchFamily="18" charset="0"/>
              </a:rPr>
              <a:t>Республикалық</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қашықтықтан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өткізілген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smtClean="0">
                <a:solidFill>
                  <a:srgbClr val="00B0F0"/>
                </a:solidFill>
                <a:latin typeface="Times New Roman" panose="02020603050405020304" pitchFamily="18" charset="0"/>
                <a:cs typeface="Times New Roman" panose="02020603050405020304" pitchFamily="18" charset="0"/>
              </a:rPr>
              <a:t>интернет-</a:t>
            </a:r>
            <a:r>
              <a:rPr lang="ru-RU" sz="1400" dirty="0" err="1" smtClean="0">
                <a:solidFill>
                  <a:srgbClr val="00B0F0"/>
                </a:solidFill>
                <a:latin typeface="Times New Roman" panose="02020603050405020304" pitchFamily="18" charset="0"/>
                <a:cs typeface="Times New Roman" panose="02020603050405020304" pitchFamily="18" charset="0"/>
              </a:rPr>
              <a:t>байқауының</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мектепке</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дейінгі</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қосымша</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техникалық</a:t>
            </a:r>
            <a:r>
              <a:rPr lang="ru-RU" sz="1400" dirty="0">
                <a:solidFill>
                  <a:srgbClr val="00B0F0"/>
                </a:solidFill>
                <a:latin typeface="Times New Roman" panose="02020603050405020304" pitchFamily="18" charset="0"/>
                <a:cs typeface="Times New Roman" panose="02020603050405020304" pitchFamily="18" charset="0"/>
              </a:rPr>
              <a:t> және </a:t>
            </a:r>
            <a:r>
              <a:rPr lang="ru-RU" sz="1400" dirty="0" err="1">
                <a:solidFill>
                  <a:srgbClr val="00B0F0"/>
                </a:solidFill>
                <a:latin typeface="Times New Roman" panose="02020603050405020304" pitchFamily="18" charset="0"/>
                <a:cs typeface="Times New Roman" panose="02020603050405020304" pitchFamily="18" charset="0"/>
              </a:rPr>
              <a:t>кәсіптік</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білім</a:t>
            </a:r>
            <a:r>
              <a:rPr lang="ru-RU" sz="1400" dirty="0">
                <a:solidFill>
                  <a:srgbClr val="00B0F0"/>
                </a:solidFill>
                <a:latin typeface="Times New Roman" panose="02020603050405020304" pitchFamily="18" charset="0"/>
                <a:cs typeface="Times New Roman" panose="02020603050405020304" pitchFamily="18" charset="0"/>
              </a:rPr>
              <a:t> беру </a:t>
            </a:r>
            <a:r>
              <a:rPr lang="ru-RU" sz="1400" dirty="0" err="1">
                <a:solidFill>
                  <a:srgbClr val="00B0F0"/>
                </a:solidFill>
                <a:latin typeface="Times New Roman" panose="02020603050405020304" pitchFamily="18" charset="0"/>
                <a:cs typeface="Times New Roman" panose="02020603050405020304" pitchFamily="18" charset="0"/>
              </a:rPr>
              <a:t>ұйымдарының</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педагогтарына</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арналған</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Жаңашыл</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мұғалім</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байқауында</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smtClean="0">
                <a:solidFill>
                  <a:srgbClr val="00B0F0"/>
                </a:solidFill>
                <a:latin typeface="Times New Roman" panose="02020603050405020304" pitchFamily="18" charset="0"/>
                <a:cs typeface="Times New Roman" panose="02020603050405020304" pitchFamily="18" charset="0"/>
              </a:rPr>
              <a:t>«</a:t>
            </a:r>
            <a:r>
              <a:rPr lang="ru-RU" sz="1400" dirty="0" err="1" smtClean="0">
                <a:solidFill>
                  <a:srgbClr val="00B0F0"/>
                </a:solidFill>
                <a:latin typeface="Times New Roman" panose="02020603050405020304" pitchFamily="18" charset="0"/>
                <a:cs typeface="Times New Roman" panose="02020603050405020304" pitchFamily="18" charset="0"/>
              </a:rPr>
              <a:t>Менің</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мамандығым</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номинациясының</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smtClean="0">
                <a:solidFill>
                  <a:srgbClr val="FF0000"/>
                </a:solidFill>
                <a:latin typeface="Times New Roman" panose="02020603050405020304" pitchFamily="18" charset="0"/>
                <a:cs typeface="Times New Roman" panose="02020603050405020304" pitchFamily="18" charset="0"/>
              </a:rPr>
              <a:t>ІІ </a:t>
            </a:r>
            <a:r>
              <a:rPr lang="ru-RU" sz="1400" dirty="0" err="1" smtClean="0">
                <a:solidFill>
                  <a:srgbClr val="FF0000"/>
                </a:solidFill>
                <a:latin typeface="Times New Roman" panose="02020603050405020304" pitchFamily="18" charset="0"/>
                <a:cs typeface="Times New Roman" panose="02020603050405020304" pitchFamily="18" charset="0"/>
              </a:rPr>
              <a:t>дәрежелі</a:t>
            </a:r>
            <a:r>
              <a:rPr lang="ru-RU" sz="1400" dirty="0" smtClean="0">
                <a:solidFill>
                  <a:srgbClr val="FF0000"/>
                </a:solidFill>
                <a:latin typeface="Times New Roman" panose="02020603050405020304" pitchFamily="18" charset="0"/>
                <a:cs typeface="Times New Roman" panose="02020603050405020304" pitchFamily="18" charset="0"/>
              </a:rPr>
              <a:t>  Диплом</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жүлдегері</a:t>
            </a:r>
            <a:r>
              <a:rPr lang="ru-RU" sz="1400" dirty="0" smtClean="0">
                <a:solidFill>
                  <a:srgbClr val="00B0F0"/>
                </a:solidFill>
                <a:latin typeface="Times New Roman" panose="02020603050405020304" pitchFamily="18" charset="0"/>
                <a:cs typeface="Times New Roman" panose="02020603050405020304" pitchFamily="18" charset="0"/>
              </a:rPr>
              <a:t> . </a:t>
            </a:r>
            <a:r>
              <a:rPr lang="ru-RU" sz="1400" dirty="0" err="1" smtClean="0">
                <a:solidFill>
                  <a:srgbClr val="00B0F0"/>
                </a:solidFill>
                <a:latin typeface="Times New Roman" panose="02020603050405020304" pitchFamily="18" charset="0"/>
                <a:cs typeface="Times New Roman" panose="02020603050405020304" pitchFamily="18" charset="0"/>
              </a:rPr>
              <a:t>Нұр-Сұлтан</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қаласы</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шілде</a:t>
            </a:r>
            <a:r>
              <a:rPr lang="ru-RU" sz="1400" dirty="0">
                <a:solidFill>
                  <a:srgbClr val="00B0F0"/>
                </a:solidFill>
                <a:latin typeface="Times New Roman" panose="02020603050405020304" pitchFamily="18" charset="0"/>
                <a:cs typeface="Times New Roman" panose="02020603050405020304" pitchFamily="18" charset="0"/>
              </a:rPr>
              <a:t>, 2019 </a:t>
            </a:r>
            <a:r>
              <a:rPr lang="ru-RU" sz="1400" dirty="0" err="1">
                <a:solidFill>
                  <a:srgbClr val="00B0F0"/>
                </a:solidFill>
                <a:latin typeface="Times New Roman" panose="02020603050405020304" pitchFamily="18" charset="0"/>
                <a:cs typeface="Times New Roman" panose="02020603050405020304" pitchFamily="18" charset="0"/>
              </a:rPr>
              <a:t>жыл</a:t>
            </a:r>
            <a:r>
              <a:rPr lang="ru-RU" sz="1400" dirty="0" smtClean="0">
                <a:solidFill>
                  <a:srgbClr val="00B0F0"/>
                </a:solidFill>
                <a:latin typeface="Times New Roman" panose="02020603050405020304" pitchFamily="18" charset="0"/>
                <a:cs typeface="Times New Roman" panose="02020603050405020304" pitchFamily="18" charset="0"/>
              </a:rPr>
              <a:t>.</a:t>
            </a:r>
          </a:p>
          <a:p>
            <a:pPr marL="285750" indent="-285750" algn="just">
              <a:buFontTx/>
              <a:buChar char="-"/>
            </a:pPr>
            <a:endParaRPr lang="ru-RU" sz="1400" dirty="0" smtClean="0">
              <a:solidFill>
                <a:srgbClr val="00B0F0"/>
              </a:solidFill>
              <a:latin typeface="Times New Roman" panose="02020603050405020304" pitchFamily="18" charset="0"/>
              <a:cs typeface="Times New Roman" panose="02020603050405020304" pitchFamily="18" charset="0"/>
            </a:endParaRPr>
          </a:p>
          <a:p>
            <a:pPr marL="285750" indent="-285750" algn="just">
              <a:buFontTx/>
              <a:buChar char="-"/>
            </a:pPr>
            <a:r>
              <a:rPr lang="ru-RU" sz="1400" dirty="0" smtClean="0">
                <a:solidFill>
                  <a:srgbClr val="00B0F0"/>
                </a:solidFill>
                <a:latin typeface="Times New Roman" panose="02020603050405020304" pitchFamily="18" charset="0"/>
                <a:cs typeface="Times New Roman" panose="02020603050405020304" pitchFamily="18" charset="0"/>
              </a:rPr>
              <a:t>Ильясова </a:t>
            </a:r>
            <a:r>
              <a:rPr lang="ru-RU" sz="1400" dirty="0" err="1" smtClean="0">
                <a:solidFill>
                  <a:srgbClr val="00B0F0"/>
                </a:solidFill>
                <a:latin typeface="Times New Roman" panose="02020603050405020304" pitchFamily="18" charset="0"/>
                <a:cs typeface="Times New Roman" panose="02020603050405020304" pitchFamily="18" charset="0"/>
              </a:rPr>
              <a:t>Жұлдыз</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Канатовна</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білім</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a:solidFill>
                  <a:srgbClr val="00B0F0"/>
                </a:solidFill>
                <a:latin typeface="Times New Roman" panose="02020603050405020304" pitchFamily="18" charset="0"/>
                <a:cs typeface="Times New Roman" panose="02020603050405020304" pitchFamily="18" charset="0"/>
              </a:rPr>
              <a:t>беру – </a:t>
            </a:r>
            <a:r>
              <a:rPr lang="ru-RU" sz="1400" dirty="0" err="1">
                <a:solidFill>
                  <a:srgbClr val="00B0F0"/>
                </a:solidFill>
                <a:latin typeface="Times New Roman" panose="02020603050405020304" pitchFamily="18" charset="0"/>
                <a:cs typeface="Times New Roman" panose="02020603050405020304" pitchFamily="18" charset="0"/>
              </a:rPr>
              <a:t>әдістемелік</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орталығы</a:t>
            </a:r>
            <a:r>
              <a:rPr lang="ru-RU" sz="1400" dirty="0">
                <a:solidFill>
                  <a:srgbClr val="00B0F0"/>
                </a:solidFill>
                <a:latin typeface="Times New Roman" panose="02020603050405020304" pitchFamily="18" charset="0"/>
                <a:cs typeface="Times New Roman" panose="02020603050405020304" pitchFamily="18" charset="0"/>
              </a:rPr>
              <a:t> «</a:t>
            </a:r>
            <a:r>
              <a:rPr lang="en-US" sz="1400" dirty="0">
                <a:solidFill>
                  <a:srgbClr val="00B0F0"/>
                </a:solidFill>
                <a:latin typeface="Times New Roman" panose="02020603050405020304" pitchFamily="18" charset="0"/>
                <a:cs typeface="Times New Roman" panose="02020603050405020304" pitchFamily="18" charset="0"/>
              </a:rPr>
              <a:t>New Opportunities» </a:t>
            </a:r>
            <a:r>
              <a:rPr lang="ru-RU" sz="1400" dirty="0">
                <a:solidFill>
                  <a:srgbClr val="00B0F0"/>
                </a:solidFill>
                <a:latin typeface="Times New Roman" panose="02020603050405020304" pitchFamily="18" charset="0"/>
                <a:cs typeface="Times New Roman" panose="02020603050405020304" pitchFamily="18" charset="0"/>
              </a:rPr>
              <a:t>ЖШС </a:t>
            </a:r>
            <a:r>
              <a:rPr lang="ru-RU" sz="1400" dirty="0" err="1">
                <a:solidFill>
                  <a:srgbClr val="00B0F0"/>
                </a:solidFill>
                <a:latin typeface="Times New Roman" panose="02020603050405020304" pitchFamily="18" charset="0"/>
                <a:cs typeface="Times New Roman" panose="02020603050405020304" pitchFamily="18" charset="0"/>
              </a:rPr>
              <a:t>Республикалық</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қашықтықтан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өткізілген</a:t>
            </a:r>
            <a:r>
              <a:rPr lang="ru-RU" sz="1400" dirty="0">
                <a:solidFill>
                  <a:srgbClr val="00B0F0"/>
                </a:solidFill>
                <a:latin typeface="Times New Roman" panose="02020603050405020304" pitchFamily="18" charset="0"/>
                <a:cs typeface="Times New Roman" panose="02020603050405020304" pitchFamily="18" charset="0"/>
              </a:rPr>
              <a:t> интернет-</a:t>
            </a:r>
            <a:r>
              <a:rPr lang="ru-RU" sz="1400" dirty="0" err="1">
                <a:solidFill>
                  <a:srgbClr val="00B0F0"/>
                </a:solidFill>
                <a:latin typeface="Times New Roman" panose="02020603050405020304" pitchFamily="18" charset="0"/>
                <a:cs typeface="Times New Roman" panose="02020603050405020304" pitchFamily="18" charset="0"/>
              </a:rPr>
              <a:t>байқауының</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мектепке</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дейінгі</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қосымша</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техникалық</a:t>
            </a:r>
            <a:r>
              <a:rPr lang="ru-RU" sz="1400" dirty="0">
                <a:solidFill>
                  <a:srgbClr val="00B0F0"/>
                </a:solidFill>
                <a:latin typeface="Times New Roman" panose="02020603050405020304" pitchFamily="18" charset="0"/>
                <a:cs typeface="Times New Roman" panose="02020603050405020304" pitchFamily="18" charset="0"/>
              </a:rPr>
              <a:t> және </a:t>
            </a:r>
            <a:r>
              <a:rPr lang="ru-RU" sz="1400" dirty="0" err="1">
                <a:solidFill>
                  <a:srgbClr val="00B0F0"/>
                </a:solidFill>
                <a:latin typeface="Times New Roman" panose="02020603050405020304" pitchFamily="18" charset="0"/>
                <a:cs typeface="Times New Roman" panose="02020603050405020304" pitchFamily="18" charset="0"/>
              </a:rPr>
              <a:t>кәсіптік</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білім</a:t>
            </a:r>
            <a:r>
              <a:rPr lang="ru-RU" sz="1400" dirty="0">
                <a:solidFill>
                  <a:srgbClr val="00B0F0"/>
                </a:solidFill>
                <a:latin typeface="Times New Roman" panose="02020603050405020304" pitchFamily="18" charset="0"/>
                <a:cs typeface="Times New Roman" panose="02020603050405020304" pitchFamily="18" charset="0"/>
              </a:rPr>
              <a:t> беру </a:t>
            </a:r>
            <a:r>
              <a:rPr lang="ru-RU" sz="1400" dirty="0" err="1">
                <a:solidFill>
                  <a:srgbClr val="00B0F0"/>
                </a:solidFill>
                <a:latin typeface="Times New Roman" panose="02020603050405020304" pitchFamily="18" charset="0"/>
                <a:cs typeface="Times New Roman" panose="02020603050405020304" pitchFamily="18" charset="0"/>
              </a:rPr>
              <a:t>ұйымдарының</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педагогтарына</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арналған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Жаңашыл</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мұғалім</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байқауында</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smtClean="0">
                <a:solidFill>
                  <a:srgbClr val="00B0F0"/>
                </a:solidFill>
                <a:latin typeface="Times New Roman" panose="02020603050405020304" pitchFamily="18" charset="0"/>
                <a:cs typeface="Times New Roman" panose="02020603050405020304" pitchFamily="18" charset="0"/>
              </a:rPr>
              <a:t>«</a:t>
            </a:r>
            <a:r>
              <a:rPr lang="ru-RU" sz="1400" dirty="0" err="1" smtClean="0">
                <a:solidFill>
                  <a:srgbClr val="00B0F0"/>
                </a:solidFill>
                <a:latin typeface="Times New Roman" panose="02020603050405020304" pitchFamily="18" charset="0"/>
                <a:cs typeface="Times New Roman" panose="02020603050405020304" pitchFamily="18" charset="0"/>
              </a:rPr>
              <a:t>Авторлық</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жоба</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номинациясының</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smtClean="0">
                <a:solidFill>
                  <a:srgbClr val="FF0000"/>
                </a:solidFill>
                <a:latin typeface="Times New Roman" panose="02020603050405020304" pitchFamily="18" charset="0"/>
                <a:cs typeface="Times New Roman" panose="02020603050405020304" pitchFamily="18" charset="0"/>
              </a:rPr>
              <a:t>ІІІ </a:t>
            </a:r>
            <a:r>
              <a:rPr lang="ru-RU" sz="1400" dirty="0" err="1">
                <a:solidFill>
                  <a:srgbClr val="FF0000"/>
                </a:solidFill>
                <a:latin typeface="Times New Roman" panose="02020603050405020304" pitchFamily="18" charset="0"/>
                <a:cs typeface="Times New Roman" panose="02020603050405020304" pitchFamily="18" charset="0"/>
              </a:rPr>
              <a:t>дәрежелі</a:t>
            </a:r>
            <a:r>
              <a:rPr lang="ru-RU" sz="1400" dirty="0">
                <a:solidFill>
                  <a:srgbClr val="FF0000"/>
                </a:solidFill>
                <a:latin typeface="Times New Roman" panose="02020603050405020304" pitchFamily="18" charset="0"/>
                <a:cs typeface="Times New Roman" panose="02020603050405020304" pitchFamily="18" charset="0"/>
              </a:rPr>
              <a:t>  Диплом  </a:t>
            </a:r>
            <a:r>
              <a:rPr lang="ru-RU" sz="1400" dirty="0" err="1">
                <a:solidFill>
                  <a:srgbClr val="00B0F0"/>
                </a:solidFill>
                <a:latin typeface="Times New Roman" panose="02020603050405020304" pitchFamily="18" charset="0"/>
                <a:cs typeface="Times New Roman" panose="02020603050405020304" pitchFamily="18" charset="0"/>
              </a:rPr>
              <a:t>жүлдегері</a:t>
            </a:r>
            <a:r>
              <a:rPr lang="ru-RU" sz="1400" dirty="0">
                <a:solidFill>
                  <a:srgbClr val="00B0F0"/>
                </a:solidFill>
                <a:latin typeface="Times New Roman" panose="02020603050405020304" pitchFamily="18" charset="0"/>
                <a:cs typeface="Times New Roman" panose="02020603050405020304" pitchFamily="18" charset="0"/>
              </a:rPr>
              <a:t> . </a:t>
            </a:r>
            <a:r>
              <a:rPr lang="ru-RU" sz="1400" dirty="0" err="1">
                <a:solidFill>
                  <a:srgbClr val="00B0F0"/>
                </a:solidFill>
                <a:latin typeface="Times New Roman" panose="02020603050405020304" pitchFamily="18" charset="0"/>
                <a:cs typeface="Times New Roman" panose="02020603050405020304" pitchFamily="18" charset="0"/>
              </a:rPr>
              <a:t>Нұр-Сұлтан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қаласы</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шілде</a:t>
            </a:r>
            <a:r>
              <a:rPr lang="ru-RU" sz="1400" dirty="0">
                <a:solidFill>
                  <a:srgbClr val="00B0F0"/>
                </a:solidFill>
                <a:latin typeface="Times New Roman" panose="02020603050405020304" pitchFamily="18" charset="0"/>
                <a:cs typeface="Times New Roman" panose="02020603050405020304" pitchFamily="18" charset="0"/>
              </a:rPr>
              <a:t>, 2019 </a:t>
            </a:r>
            <a:r>
              <a:rPr lang="ru-RU" sz="1400" dirty="0" err="1">
                <a:solidFill>
                  <a:srgbClr val="00B0F0"/>
                </a:solidFill>
                <a:latin typeface="Times New Roman" panose="02020603050405020304" pitchFamily="18" charset="0"/>
                <a:cs typeface="Times New Roman" panose="02020603050405020304" pitchFamily="18" charset="0"/>
              </a:rPr>
              <a:t>жыл</a:t>
            </a:r>
            <a:r>
              <a:rPr lang="ru-RU" sz="1400" dirty="0">
                <a:solidFill>
                  <a:srgbClr val="00B0F0"/>
                </a:solidFill>
                <a:latin typeface="Times New Roman" panose="02020603050405020304" pitchFamily="18" charset="0"/>
                <a:cs typeface="Times New Roman" panose="02020603050405020304" pitchFamily="18" charset="0"/>
              </a:rPr>
              <a:t>.</a:t>
            </a:r>
          </a:p>
          <a:p>
            <a:pPr marL="285750" indent="-285750" algn="just">
              <a:buFontTx/>
              <a:buChar char="-"/>
            </a:pPr>
            <a:endParaRPr lang="ru-RU" sz="1400" dirty="0" smtClean="0">
              <a:solidFill>
                <a:srgbClr val="00B0F0"/>
              </a:solidFill>
              <a:latin typeface="Times New Roman" panose="02020603050405020304" pitchFamily="18" charset="0"/>
              <a:cs typeface="Times New Roman" panose="02020603050405020304" pitchFamily="18" charset="0"/>
            </a:endParaRPr>
          </a:p>
          <a:p>
            <a:pPr marL="285750" indent="-285750" algn="just">
              <a:buFontTx/>
              <a:buChar char="-"/>
            </a:pPr>
            <a:r>
              <a:rPr lang="ru-RU" sz="1400" dirty="0" smtClean="0">
                <a:solidFill>
                  <a:srgbClr val="00B0F0"/>
                </a:solidFill>
                <a:latin typeface="Times New Roman" panose="02020603050405020304" pitchFamily="18" charset="0"/>
                <a:cs typeface="Times New Roman" panose="02020603050405020304" pitchFamily="18" charset="0"/>
              </a:rPr>
              <a:t>Сеитова </a:t>
            </a:r>
            <a:r>
              <a:rPr lang="ru-RU" sz="1400" dirty="0" err="1" smtClean="0">
                <a:solidFill>
                  <a:srgbClr val="00B0F0"/>
                </a:solidFill>
                <a:latin typeface="Times New Roman" panose="02020603050405020304" pitchFamily="18" charset="0"/>
                <a:cs typeface="Times New Roman" panose="02020603050405020304" pitchFamily="18" charset="0"/>
              </a:rPr>
              <a:t>Айжан</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Кадылбековна</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білім</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a:solidFill>
                  <a:srgbClr val="00B0F0"/>
                </a:solidFill>
                <a:latin typeface="Times New Roman" panose="02020603050405020304" pitchFamily="18" charset="0"/>
                <a:cs typeface="Times New Roman" panose="02020603050405020304" pitchFamily="18" charset="0"/>
              </a:rPr>
              <a:t>беру – </a:t>
            </a:r>
            <a:r>
              <a:rPr lang="ru-RU" sz="1400" dirty="0" err="1">
                <a:solidFill>
                  <a:srgbClr val="00B0F0"/>
                </a:solidFill>
                <a:latin typeface="Times New Roman" panose="02020603050405020304" pitchFamily="18" charset="0"/>
                <a:cs typeface="Times New Roman" panose="02020603050405020304" pitchFamily="18" charset="0"/>
              </a:rPr>
              <a:t>әдістемелік</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орталығы</a:t>
            </a:r>
            <a:r>
              <a:rPr lang="ru-RU" sz="1400" dirty="0">
                <a:solidFill>
                  <a:srgbClr val="00B0F0"/>
                </a:solidFill>
                <a:latin typeface="Times New Roman" panose="02020603050405020304" pitchFamily="18" charset="0"/>
                <a:cs typeface="Times New Roman" panose="02020603050405020304" pitchFamily="18" charset="0"/>
              </a:rPr>
              <a:t> «</a:t>
            </a:r>
            <a:r>
              <a:rPr lang="en-US" sz="1400" dirty="0">
                <a:solidFill>
                  <a:srgbClr val="00B0F0"/>
                </a:solidFill>
                <a:latin typeface="Times New Roman" panose="02020603050405020304" pitchFamily="18" charset="0"/>
                <a:cs typeface="Times New Roman" panose="02020603050405020304" pitchFamily="18" charset="0"/>
              </a:rPr>
              <a:t>New Opportunities» </a:t>
            </a:r>
            <a:r>
              <a:rPr lang="ru-RU" sz="1400" dirty="0">
                <a:solidFill>
                  <a:srgbClr val="00B0F0"/>
                </a:solidFill>
                <a:latin typeface="Times New Roman" panose="02020603050405020304" pitchFamily="18" charset="0"/>
                <a:cs typeface="Times New Roman" panose="02020603050405020304" pitchFamily="18" charset="0"/>
              </a:rPr>
              <a:t>ЖШС </a:t>
            </a:r>
            <a:r>
              <a:rPr lang="ru-RU" sz="1400" dirty="0" err="1">
                <a:solidFill>
                  <a:srgbClr val="00B0F0"/>
                </a:solidFill>
                <a:latin typeface="Times New Roman" panose="02020603050405020304" pitchFamily="18" charset="0"/>
                <a:cs typeface="Times New Roman" panose="02020603050405020304" pitchFamily="18" charset="0"/>
              </a:rPr>
              <a:t>Республикалық</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қашықтықтан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өткізілген</a:t>
            </a:r>
            <a:r>
              <a:rPr lang="ru-RU" sz="1400" dirty="0">
                <a:solidFill>
                  <a:srgbClr val="00B0F0"/>
                </a:solidFill>
                <a:latin typeface="Times New Roman" panose="02020603050405020304" pitchFamily="18" charset="0"/>
                <a:cs typeface="Times New Roman" panose="02020603050405020304" pitchFamily="18" charset="0"/>
              </a:rPr>
              <a:t> интернет-</a:t>
            </a:r>
            <a:r>
              <a:rPr lang="ru-RU" sz="1400" dirty="0" err="1">
                <a:solidFill>
                  <a:srgbClr val="00B0F0"/>
                </a:solidFill>
                <a:latin typeface="Times New Roman" panose="02020603050405020304" pitchFamily="18" charset="0"/>
                <a:cs typeface="Times New Roman" panose="02020603050405020304" pitchFamily="18" charset="0"/>
              </a:rPr>
              <a:t>байқауының</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мектепке</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дейінгі</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қосымша</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техникалық</a:t>
            </a:r>
            <a:r>
              <a:rPr lang="ru-RU" sz="1400" dirty="0">
                <a:solidFill>
                  <a:srgbClr val="00B0F0"/>
                </a:solidFill>
                <a:latin typeface="Times New Roman" panose="02020603050405020304" pitchFamily="18" charset="0"/>
                <a:cs typeface="Times New Roman" panose="02020603050405020304" pitchFamily="18" charset="0"/>
              </a:rPr>
              <a:t> және </a:t>
            </a:r>
            <a:r>
              <a:rPr lang="ru-RU" sz="1400" dirty="0" err="1">
                <a:solidFill>
                  <a:srgbClr val="00B0F0"/>
                </a:solidFill>
                <a:latin typeface="Times New Roman" panose="02020603050405020304" pitchFamily="18" charset="0"/>
                <a:cs typeface="Times New Roman" panose="02020603050405020304" pitchFamily="18" charset="0"/>
              </a:rPr>
              <a:t>кәсіптік</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білім</a:t>
            </a:r>
            <a:r>
              <a:rPr lang="ru-RU" sz="1400" dirty="0">
                <a:solidFill>
                  <a:srgbClr val="00B0F0"/>
                </a:solidFill>
                <a:latin typeface="Times New Roman" panose="02020603050405020304" pitchFamily="18" charset="0"/>
                <a:cs typeface="Times New Roman" panose="02020603050405020304" pitchFamily="18" charset="0"/>
              </a:rPr>
              <a:t> беру </a:t>
            </a:r>
            <a:r>
              <a:rPr lang="ru-RU" sz="1400" dirty="0" err="1">
                <a:solidFill>
                  <a:srgbClr val="00B0F0"/>
                </a:solidFill>
                <a:latin typeface="Times New Roman" panose="02020603050405020304" pitchFamily="18" charset="0"/>
                <a:cs typeface="Times New Roman" panose="02020603050405020304" pitchFamily="18" charset="0"/>
              </a:rPr>
              <a:t>ұйымдарының</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педагогтарына</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арналған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Жаңашыл</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мұғалім</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байқауында</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Менің</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мамандығым</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номинациясы</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бойынша</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smtClean="0">
                <a:solidFill>
                  <a:srgbClr val="FF0000"/>
                </a:solidFill>
                <a:latin typeface="Times New Roman" panose="02020603050405020304" pitchFamily="18" charset="0"/>
                <a:cs typeface="Times New Roman" panose="02020603050405020304" pitchFamily="18" charset="0"/>
              </a:rPr>
              <a:t>Сертификат</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иеленд</a:t>
            </a:r>
            <a:r>
              <a:rPr lang="kk-KZ" sz="1400" dirty="0" smtClean="0">
                <a:solidFill>
                  <a:srgbClr val="00B0F0"/>
                </a:solidFill>
                <a:latin typeface="Times New Roman" panose="02020603050405020304" pitchFamily="18" charset="0"/>
                <a:cs typeface="Times New Roman" panose="02020603050405020304" pitchFamily="18" charset="0"/>
              </a:rPr>
              <a:t>і</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Нұр-Сұлтан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қаласы</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шілде</a:t>
            </a:r>
            <a:r>
              <a:rPr lang="ru-RU" sz="1400" dirty="0">
                <a:solidFill>
                  <a:srgbClr val="00B0F0"/>
                </a:solidFill>
                <a:latin typeface="Times New Roman" panose="02020603050405020304" pitchFamily="18" charset="0"/>
                <a:cs typeface="Times New Roman" panose="02020603050405020304" pitchFamily="18" charset="0"/>
              </a:rPr>
              <a:t>, 2019 </a:t>
            </a:r>
            <a:r>
              <a:rPr lang="ru-RU" sz="1400" dirty="0" err="1">
                <a:solidFill>
                  <a:srgbClr val="00B0F0"/>
                </a:solidFill>
                <a:latin typeface="Times New Roman" panose="02020603050405020304" pitchFamily="18" charset="0"/>
                <a:cs typeface="Times New Roman" panose="02020603050405020304" pitchFamily="18" charset="0"/>
              </a:rPr>
              <a:t>жыл</a:t>
            </a:r>
            <a:r>
              <a:rPr lang="ru-RU" sz="1400" dirty="0">
                <a:solidFill>
                  <a:srgbClr val="00B0F0"/>
                </a:solidFill>
                <a:latin typeface="Times New Roman" panose="02020603050405020304" pitchFamily="18" charset="0"/>
                <a:cs typeface="Times New Roman" panose="02020603050405020304" pitchFamily="18" charset="0"/>
              </a:rPr>
              <a:t>.</a:t>
            </a:r>
          </a:p>
          <a:p>
            <a:pPr marL="285750" indent="-285750" algn="just">
              <a:buFontTx/>
              <a:buChar char="-"/>
            </a:pPr>
            <a:endParaRPr lang="ru-RU" sz="1400" dirty="0">
              <a:solidFill>
                <a:srgbClr val="00B0F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23528" y="203198"/>
            <a:ext cx="1985544" cy="30777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anose="05000000000000000000" pitchFamily="2" charset="2"/>
              <a:buChar char="q"/>
            </a:pPr>
            <a:r>
              <a:rPr lang="kk-KZ" sz="1400" dirty="0" smtClean="0">
                <a:solidFill>
                  <a:srgbClr val="FF0000"/>
                </a:solidFill>
                <a:latin typeface="Times New Roman" panose="02020603050405020304" pitchFamily="18" charset="0"/>
                <a:cs typeface="Times New Roman" panose="02020603050405020304" pitchFamily="18" charset="0"/>
              </a:rPr>
              <a:t>ҚҰТТЫҚТАЙМЫЗ</a:t>
            </a:r>
            <a:endParaRPr lang="ru-RU" sz="1400" dirty="0">
              <a:solidFill>
                <a:srgbClr val="FF0000"/>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462" y="4224065"/>
            <a:ext cx="145097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72462" y="4797152"/>
            <a:ext cx="5927730" cy="1169551"/>
          </a:xfrm>
          <a:prstGeom prst="rect">
            <a:avLst/>
          </a:prstGeom>
          <a:noFill/>
        </p:spPr>
        <p:txBody>
          <a:bodyPr wrap="square" rtlCol="0">
            <a:spAutoFit/>
          </a:bodyPr>
          <a:lstStyle/>
          <a:p>
            <a:pPr algn="just"/>
            <a:r>
              <a:rPr lang="kk-KZ" sz="1400" dirty="0" smtClean="0">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«АТАМЕКЕН» Ұлттық кәсіпкерлер палатасы. Мукашева Айгуль Басболатовна 80 академиялық сағаттық  «Кәсіпкерлік қызмет негіздері» курсы оқытушысының кәсіби біліктілігін дамыту, техникалық және кәсіптік  білім беру ұйымдары педагогтерінің біліктілігін арттыру курсынан өткені туралы сертификат берілді.</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225" y="4044125"/>
            <a:ext cx="2160240" cy="2625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34423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15" y="188640"/>
            <a:ext cx="294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408" y="4869160"/>
            <a:ext cx="2896920" cy="184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1240" y="4869160"/>
            <a:ext cx="2818706" cy="184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8377" y="4869160"/>
            <a:ext cx="2706220" cy="184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8378" y="206886"/>
            <a:ext cx="2706219" cy="235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12" y="2708920"/>
            <a:ext cx="2876816" cy="200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38377" y="2708920"/>
            <a:ext cx="2706219" cy="2001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9"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9512" y="629936"/>
            <a:ext cx="2876816" cy="1932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0"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11240" y="2708920"/>
            <a:ext cx="2818705" cy="200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187914" y="629936"/>
            <a:ext cx="3050463" cy="1661993"/>
          </a:xfrm>
          <a:prstGeom prst="rect">
            <a:avLst/>
          </a:prstGeom>
        </p:spPr>
        <p:txBody>
          <a:bodyPr wrap="square">
            <a:spAutoFit/>
          </a:bodyPr>
          <a:lstStyle/>
          <a:p>
            <a:pPr>
              <a:lnSpc>
                <a:spcPct val="150000"/>
              </a:lnSpc>
            </a:pPr>
            <a:r>
              <a:rPr lang="ru-RU" sz="1400" dirty="0" err="1">
                <a:solidFill>
                  <a:srgbClr val="00B0F0"/>
                </a:solidFill>
                <a:latin typeface="Times New Roman" panose="02020603050405020304" pitchFamily="18" charset="0"/>
                <a:cs typeface="Times New Roman" panose="02020603050405020304" pitchFamily="18" charset="0"/>
              </a:rPr>
              <a:t>Ана</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тілім</a:t>
            </a:r>
            <a:r>
              <a:rPr lang="ru-RU" sz="1400" dirty="0">
                <a:solidFill>
                  <a:srgbClr val="00B0F0"/>
                </a:solidFill>
                <a:latin typeface="Times New Roman" panose="02020603050405020304" pitchFamily="18" charset="0"/>
                <a:cs typeface="Times New Roman" panose="02020603050405020304" pitchFamily="18" charset="0"/>
              </a:rPr>
              <a:t> – бала </a:t>
            </a:r>
            <a:r>
              <a:rPr lang="ru-RU" sz="1400" dirty="0" err="1">
                <a:solidFill>
                  <a:srgbClr val="00B0F0"/>
                </a:solidFill>
                <a:latin typeface="Times New Roman" panose="02020603050405020304" pitchFamily="18" charset="0"/>
                <a:cs typeface="Times New Roman" panose="02020603050405020304" pitchFamily="18" charset="0"/>
              </a:rPr>
              <a:t>шағым</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өркенім</a:t>
            </a:r>
            <a:r>
              <a:rPr lang="ru-RU" sz="1400" dirty="0">
                <a:solidFill>
                  <a:srgbClr val="00B0F0"/>
                </a:solidFill>
                <a:latin typeface="Times New Roman" panose="02020603050405020304" pitchFamily="18" charset="0"/>
                <a:cs typeface="Times New Roman" panose="02020603050405020304" pitchFamily="18" charset="0"/>
              </a:rPr>
              <a:t>,</a:t>
            </a:r>
          </a:p>
          <a:p>
            <a:pPr>
              <a:lnSpc>
                <a:spcPct val="150000"/>
              </a:lnSpc>
            </a:pPr>
            <a:r>
              <a:rPr lang="ru-RU" sz="1400" dirty="0" err="1" smtClean="0">
                <a:solidFill>
                  <a:srgbClr val="00B0F0"/>
                </a:solidFill>
                <a:latin typeface="Times New Roman" panose="02020603050405020304" pitchFamily="18" charset="0"/>
                <a:cs typeface="Times New Roman" panose="02020603050405020304" pitchFamily="18" charset="0"/>
              </a:rPr>
              <a:t>Ана</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тілім</a:t>
            </a:r>
            <a:r>
              <a:rPr lang="ru-RU" sz="1400" dirty="0">
                <a:solidFill>
                  <a:srgbClr val="00B0F0"/>
                </a:solidFill>
                <a:latin typeface="Times New Roman" panose="02020603050405020304" pitchFamily="18" charset="0"/>
                <a:cs typeface="Times New Roman" panose="02020603050405020304" pitchFamily="18" charset="0"/>
              </a:rPr>
              <a:t> – </a:t>
            </a:r>
            <a:r>
              <a:rPr lang="ru-RU" sz="1400" dirty="0" err="1">
                <a:solidFill>
                  <a:srgbClr val="00B0F0"/>
                </a:solidFill>
                <a:latin typeface="Times New Roman" panose="02020603050405020304" pitchFamily="18" charset="0"/>
                <a:cs typeface="Times New Roman" panose="02020603050405020304" pitchFamily="18" charset="0"/>
              </a:rPr>
              <a:t>болашағым</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ертеңім</a:t>
            </a:r>
            <a:r>
              <a:rPr lang="ru-RU" sz="1400" dirty="0">
                <a:solidFill>
                  <a:srgbClr val="00B0F0"/>
                </a:solidFill>
                <a:latin typeface="Times New Roman" panose="02020603050405020304" pitchFamily="18" charset="0"/>
                <a:cs typeface="Times New Roman" panose="02020603050405020304" pitchFamily="18" charset="0"/>
              </a:rPr>
              <a:t>,</a:t>
            </a:r>
          </a:p>
          <a:p>
            <a:pPr>
              <a:lnSpc>
                <a:spcPct val="150000"/>
              </a:lnSpc>
            </a:pPr>
            <a:r>
              <a:rPr lang="ru-RU" sz="1400" dirty="0" err="1" smtClean="0">
                <a:solidFill>
                  <a:srgbClr val="00B0F0"/>
                </a:solidFill>
                <a:latin typeface="Times New Roman" panose="02020603050405020304" pitchFamily="18" charset="0"/>
                <a:cs typeface="Times New Roman" panose="02020603050405020304" pitchFamily="18" charset="0"/>
              </a:rPr>
              <a:t>Ана</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тілім</a:t>
            </a:r>
            <a:r>
              <a:rPr lang="ru-RU" sz="1400" dirty="0">
                <a:solidFill>
                  <a:srgbClr val="00B0F0"/>
                </a:solidFill>
                <a:latin typeface="Times New Roman" panose="02020603050405020304" pitchFamily="18" charset="0"/>
                <a:cs typeface="Times New Roman" panose="02020603050405020304" pitchFamily="18" charset="0"/>
              </a:rPr>
              <a:t> – </a:t>
            </a:r>
            <a:r>
              <a:rPr lang="ru-RU" sz="1400" dirty="0" err="1">
                <a:solidFill>
                  <a:srgbClr val="00B0F0"/>
                </a:solidFill>
                <a:latin typeface="Times New Roman" panose="02020603050405020304" pitchFamily="18" charset="0"/>
                <a:cs typeface="Times New Roman" panose="02020603050405020304" pitchFamily="18" charset="0"/>
              </a:rPr>
              <a:t>сайын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далам</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жер</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көгім</a:t>
            </a:r>
            <a:r>
              <a:rPr lang="ru-RU" sz="1400" dirty="0">
                <a:solidFill>
                  <a:srgbClr val="00B0F0"/>
                </a:solidFill>
                <a:latin typeface="Times New Roman" panose="02020603050405020304" pitchFamily="18" charset="0"/>
                <a:cs typeface="Times New Roman" panose="02020603050405020304" pitchFamily="18" charset="0"/>
              </a:rPr>
              <a:t>,</a:t>
            </a:r>
          </a:p>
          <a:p>
            <a:pPr>
              <a:lnSpc>
                <a:spcPct val="150000"/>
              </a:lnSpc>
            </a:pPr>
            <a:r>
              <a:rPr lang="ru-RU" sz="1400" dirty="0" err="1" smtClean="0">
                <a:solidFill>
                  <a:srgbClr val="00B0F0"/>
                </a:solidFill>
                <a:latin typeface="Times New Roman" panose="02020603050405020304" pitchFamily="18" charset="0"/>
                <a:cs typeface="Times New Roman" panose="02020603050405020304" pitchFamily="18" charset="0"/>
              </a:rPr>
              <a:t>Ана</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тілім</a:t>
            </a:r>
            <a:r>
              <a:rPr lang="ru-RU" sz="1400" dirty="0">
                <a:solidFill>
                  <a:srgbClr val="00B0F0"/>
                </a:solidFill>
                <a:latin typeface="Times New Roman" panose="02020603050405020304" pitchFamily="18" charset="0"/>
                <a:cs typeface="Times New Roman" panose="02020603050405020304" pitchFamily="18" charset="0"/>
              </a:rPr>
              <a:t> – </a:t>
            </a:r>
            <a:r>
              <a:rPr lang="ru-RU" sz="1400" dirty="0" err="1">
                <a:solidFill>
                  <a:srgbClr val="00B0F0"/>
                </a:solidFill>
                <a:latin typeface="Times New Roman" panose="02020603050405020304" pitchFamily="18" charset="0"/>
                <a:cs typeface="Times New Roman" panose="02020603050405020304" pitchFamily="18" charset="0"/>
              </a:rPr>
              <a:t>арман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ойым</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өрнегім</a:t>
            </a:r>
            <a:r>
              <a:rPr lang="ru-RU" sz="1400" dirty="0">
                <a:solidFill>
                  <a:srgbClr val="00B0F0"/>
                </a:solidFill>
                <a:latin typeface="Times New Roman" panose="02020603050405020304" pitchFamily="18" charset="0"/>
                <a:cs typeface="Times New Roman" panose="02020603050405020304" pitchFamily="18" charset="0"/>
              </a:rPr>
              <a:t>.</a:t>
            </a:r>
          </a:p>
          <a:p>
            <a:endParaRPr lang="ru-RU" dirty="0"/>
          </a:p>
        </p:txBody>
      </p:sp>
    </p:spTree>
    <p:extLst>
      <p:ext uri="{BB962C8B-B14F-4D97-AF65-F5344CB8AC3E}">
        <p14:creationId xmlns:p14="http://schemas.microsoft.com/office/powerpoint/2010/main" val="33241760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557" y="188640"/>
            <a:ext cx="294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535" y="4725144"/>
            <a:ext cx="3027596" cy="202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4725144"/>
            <a:ext cx="2808312" cy="202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481" y="671919"/>
            <a:ext cx="3041650"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535" y="2636912"/>
            <a:ext cx="3027596"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8184" y="4725144"/>
            <a:ext cx="2808313" cy="202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47865" y="2636912"/>
            <a:ext cx="2808311"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6"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28184" y="2636913"/>
            <a:ext cx="2808313"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7"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47865" y="226121"/>
            <a:ext cx="2808311" cy="2293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8"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94077" y="226121"/>
            <a:ext cx="2676525" cy="2293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6869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771" y="188640"/>
            <a:ext cx="1317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2484" y="70177"/>
            <a:ext cx="2309813" cy="110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995936" y="980728"/>
            <a:ext cx="4929856" cy="2031325"/>
          </a:xfrm>
          <a:prstGeom prst="rect">
            <a:avLst/>
          </a:prstGeom>
          <a:noFill/>
        </p:spPr>
        <p:txBody>
          <a:bodyPr wrap="square" rtlCol="0">
            <a:spAutoFit/>
          </a:bodyPr>
          <a:lstStyle/>
          <a:p>
            <a:pPr algn="ctr"/>
            <a:r>
              <a:rPr lang="kk-KZ" sz="1400" dirty="0" smtClean="0">
                <a:solidFill>
                  <a:srgbClr val="00B0F0"/>
                </a:solidFill>
              </a:rPr>
              <a:t>   </a:t>
            </a:r>
            <a:r>
              <a:rPr lang="kk-KZ" sz="1400" dirty="0" smtClean="0">
                <a:solidFill>
                  <a:srgbClr val="00B0F0"/>
                </a:solidFill>
                <a:latin typeface="Times New Roman" panose="02020603050405020304" pitchFamily="18" charset="0"/>
                <a:cs typeface="Times New Roman" panose="02020603050405020304" pitchFamily="18" charset="0"/>
              </a:rPr>
              <a:t>Мемлекет басшысы Қасым-Жомарт Тоқаевтың Қазақстан</a:t>
            </a:r>
          </a:p>
          <a:p>
            <a:pPr algn="ctr"/>
            <a:r>
              <a:rPr lang="kk-KZ" sz="1400" dirty="0">
                <a:solidFill>
                  <a:srgbClr val="00B0F0"/>
                </a:solidFill>
                <a:latin typeface="Times New Roman" panose="02020603050405020304" pitchFamily="18" charset="0"/>
                <a:cs typeface="Times New Roman" panose="02020603050405020304" pitchFamily="18" charset="0"/>
              </a:rPr>
              <a:t>х</a:t>
            </a:r>
            <a:r>
              <a:rPr lang="kk-KZ" sz="1400" dirty="0" smtClean="0">
                <a:solidFill>
                  <a:srgbClr val="00B0F0"/>
                </a:solidFill>
                <a:latin typeface="Times New Roman" panose="02020603050405020304" pitchFamily="18" charset="0"/>
                <a:cs typeface="Times New Roman" panose="02020603050405020304" pitchFamily="18" charset="0"/>
              </a:rPr>
              <a:t>алқына арнаған Жолдауы білім саласы қызметкерлерінің</a:t>
            </a:r>
          </a:p>
          <a:p>
            <a:pPr algn="ctr"/>
            <a:r>
              <a:rPr lang="kk-KZ" sz="1400" dirty="0" smtClean="0">
                <a:solidFill>
                  <a:srgbClr val="00B0F0"/>
                </a:solidFill>
                <a:latin typeface="Times New Roman" panose="02020603050405020304" pitchFamily="18" charset="0"/>
                <a:cs typeface="Times New Roman" panose="02020603050405020304" pitchFamily="18" charset="0"/>
              </a:rPr>
              <a:t>қолдауына ие болды. Бұл Жолдау көпшілікті толғандырып</a:t>
            </a:r>
          </a:p>
          <a:p>
            <a:pPr algn="ctr"/>
            <a:r>
              <a:rPr lang="kk-KZ" sz="1400" dirty="0">
                <a:solidFill>
                  <a:srgbClr val="00B0F0"/>
                </a:solidFill>
                <a:latin typeface="Times New Roman" panose="02020603050405020304" pitchFamily="18" charset="0"/>
                <a:cs typeface="Times New Roman" panose="02020603050405020304" pitchFamily="18" charset="0"/>
              </a:rPr>
              <a:t>ж</a:t>
            </a:r>
            <a:r>
              <a:rPr lang="kk-KZ" sz="1400" dirty="0" smtClean="0">
                <a:solidFill>
                  <a:srgbClr val="00B0F0"/>
                </a:solidFill>
                <a:latin typeface="Times New Roman" panose="02020603050405020304" pitchFamily="18" charset="0"/>
                <a:cs typeface="Times New Roman" panose="02020603050405020304" pitchFamily="18" charset="0"/>
              </a:rPr>
              <a:t>үрген өзекті мәселелердің шешімін нақтылаумен құнды.</a:t>
            </a:r>
          </a:p>
          <a:p>
            <a:pPr algn="ctr"/>
            <a:r>
              <a:rPr lang="kk-KZ" sz="1400" dirty="0" smtClean="0">
                <a:solidFill>
                  <a:srgbClr val="00B0F0"/>
                </a:solidFill>
                <a:latin typeface="Times New Roman" panose="02020603050405020304" pitchFamily="18" charset="0"/>
                <a:cs typeface="Times New Roman" panose="02020603050405020304" pitchFamily="18" charset="0"/>
              </a:rPr>
              <a:t>Соның ішінде білім саласының назарға алынуы көңілге ерекше қуаныш сыйлады. Сонымен бірге бұл Жолдауға байланысты 11.09.2019 жылы  біздің кәсіптік колледж ұстаздарыда талқылады, баяндама оқығандар: Ильясова Ж, Атагельдинова А, Молдабаева Г, Мукашева А т.б.</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7" y="621834"/>
            <a:ext cx="3528392" cy="2519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8" y="3284984"/>
            <a:ext cx="3888430" cy="3457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9992" y="3284984"/>
            <a:ext cx="4404985" cy="3457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21592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5898253"/>
            <a:ext cx="4069809" cy="80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rot="10800000" flipV="1">
            <a:off x="292032" y="5685799"/>
            <a:ext cx="2839808"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ru-RU" sz="1200" dirty="0">
                <a:latin typeface="Times New Roman" panose="02020603050405020304" pitchFamily="18" charset="0"/>
                <a:cs typeface="Times New Roman" panose="02020603050405020304" pitchFamily="18" charset="0"/>
              </a:rPr>
              <a:t> Директор-бас редактор</a:t>
            </a:r>
            <a:br>
              <a:rPr lang="ru-RU" sz="1200" dirty="0">
                <a:latin typeface="Times New Roman" panose="02020603050405020304" pitchFamily="18" charset="0"/>
                <a:cs typeface="Times New Roman" panose="02020603050405020304" pitchFamily="18" charset="0"/>
              </a:rPr>
            </a:br>
            <a:r>
              <a:rPr lang="ru-RU" sz="1200" dirty="0">
                <a:latin typeface="Times New Roman" panose="02020603050405020304" pitchFamily="18" charset="0"/>
                <a:cs typeface="Times New Roman" panose="02020603050405020304" pitchFamily="18" charset="0"/>
              </a:rPr>
              <a:t>   </a:t>
            </a:r>
            <a:r>
              <a:rPr lang="ru-RU" sz="1200" dirty="0" smtClean="0">
                <a:latin typeface="Times New Roman" panose="02020603050405020304" pitchFamily="18" charset="0"/>
                <a:cs typeface="Times New Roman" panose="02020603050405020304" pitchFamily="18" charset="0"/>
              </a:rPr>
              <a:t>Алтаев </a:t>
            </a:r>
            <a:r>
              <a:rPr lang="ru-RU" sz="1200" dirty="0">
                <a:latin typeface="Times New Roman" panose="02020603050405020304" pitchFamily="18" charset="0"/>
                <a:cs typeface="Times New Roman" panose="02020603050405020304" pitchFamily="18" charset="0"/>
              </a:rPr>
              <a:t>Б.Б.</a:t>
            </a:r>
            <a:br>
              <a:rPr lang="ru-RU" sz="1200" dirty="0">
                <a:latin typeface="Times New Roman" panose="02020603050405020304" pitchFamily="18" charset="0"/>
                <a:cs typeface="Times New Roman" panose="02020603050405020304" pitchFamily="18" charset="0"/>
              </a:rPr>
            </a:br>
            <a:r>
              <a:rPr lang="ru-RU" sz="1200" dirty="0" err="1">
                <a:latin typeface="Times New Roman" panose="02020603050405020304" pitchFamily="18" charset="0"/>
                <a:cs typeface="Times New Roman" panose="02020603050405020304" pitchFamily="18" charset="0"/>
              </a:rPr>
              <a:t>Мекен-жайымыз</a:t>
            </a:r>
            <a:r>
              <a:rPr lang="ru-RU" sz="1200" dirty="0">
                <a:latin typeface="Times New Roman" panose="02020603050405020304" pitchFamily="18" charset="0"/>
                <a:cs typeface="Times New Roman" panose="02020603050405020304" pitchFamily="18" charset="0"/>
              </a:rPr>
              <a:t>:</a:t>
            </a:r>
            <a:br>
              <a:rPr lang="ru-RU" sz="1200" dirty="0">
                <a:latin typeface="Times New Roman" panose="02020603050405020304" pitchFamily="18" charset="0"/>
                <a:cs typeface="Times New Roman" panose="02020603050405020304" pitchFamily="18" charset="0"/>
              </a:rPr>
            </a:br>
            <a:r>
              <a:rPr lang="ru-RU" sz="1200" dirty="0">
                <a:latin typeface="Times New Roman" panose="02020603050405020304" pitchFamily="18" charset="0"/>
                <a:cs typeface="Times New Roman" panose="02020603050405020304" pitchFamily="18" charset="0"/>
              </a:rPr>
              <a:t>040600. </a:t>
            </a:r>
            <a:r>
              <a:rPr lang="ru-RU" sz="1200" dirty="0" err="1">
                <a:latin typeface="Times New Roman" panose="02020603050405020304" pitchFamily="18" charset="0"/>
                <a:cs typeface="Times New Roman" panose="02020603050405020304" pitchFamily="18" charset="0"/>
              </a:rPr>
              <a:t>Ұзынағаш</a:t>
            </a:r>
            <a:r>
              <a:rPr lang="ru-RU" sz="1200" dirty="0">
                <a:latin typeface="Times New Roman" panose="02020603050405020304" pitchFamily="18" charset="0"/>
                <a:cs typeface="Times New Roman" panose="02020603050405020304" pitchFamily="18" charset="0"/>
              </a:rPr>
              <a:t>.</a:t>
            </a:r>
            <a:br>
              <a:rPr lang="ru-RU" sz="1200" dirty="0">
                <a:latin typeface="Times New Roman" panose="02020603050405020304" pitchFamily="18" charset="0"/>
                <a:cs typeface="Times New Roman" panose="02020603050405020304" pitchFamily="18" charset="0"/>
              </a:rPr>
            </a:br>
            <a:r>
              <a:rPr lang="ru-RU" sz="1200" dirty="0" err="1">
                <a:latin typeface="Times New Roman" panose="02020603050405020304" pitchFamily="18" charset="0"/>
                <a:cs typeface="Times New Roman" panose="02020603050405020304" pitchFamily="18" charset="0"/>
              </a:rPr>
              <a:t>Сарыбай</a:t>
            </a:r>
            <a:r>
              <a:rPr lang="ru-RU" sz="1200" dirty="0">
                <a:latin typeface="Times New Roman" panose="02020603050405020304" pitchFamily="18" charset="0"/>
                <a:cs typeface="Times New Roman" panose="02020603050405020304" pitchFamily="18" charset="0"/>
              </a:rPr>
              <a:t> би 71</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234420"/>
            <a:ext cx="2232248" cy="1201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5772" y="257940"/>
            <a:ext cx="2952328" cy="2862322"/>
          </a:xfrm>
          <a:prstGeom prst="rect">
            <a:avLst/>
          </a:prstGeom>
        </p:spPr>
        <p:txBody>
          <a:bodyPr wrap="square">
            <a:spAutoFit/>
          </a:bodyPr>
          <a:lstStyle/>
          <a:p>
            <a:pPr algn="ctr"/>
            <a:r>
              <a:rPr lang="ru-RU" sz="1200" dirty="0" smtClean="0">
                <a:solidFill>
                  <a:srgbClr val="00B0F0"/>
                </a:solidFill>
                <a:latin typeface="Times New Roman" panose="02020603050405020304" pitchFamily="18" charset="0"/>
                <a:cs typeface="Times New Roman" panose="02020603050405020304" pitchFamily="18" charset="0"/>
              </a:rPr>
              <a:t>Уважаемые </a:t>
            </a:r>
            <a:r>
              <a:rPr lang="ru-RU" sz="1200" dirty="0">
                <a:solidFill>
                  <a:srgbClr val="00B0F0"/>
                </a:solidFill>
                <a:latin typeface="Times New Roman" panose="02020603050405020304" pitchFamily="18" charset="0"/>
                <a:cs typeface="Times New Roman" panose="02020603050405020304" pitchFamily="18" charset="0"/>
              </a:rPr>
              <a:t>читатели библиотеки</a:t>
            </a:r>
            <a:r>
              <a:rPr lang="ru-RU" sz="1200" dirty="0" smtClean="0">
                <a:solidFill>
                  <a:srgbClr val="00B0F0"/>
                </a:solidFill>
                <a:latin typeface="Times New Roman" panose="02020603050405020304" pitchFamily="18" charset="0"/>
                <a:cs typeface="Times New Roman" panose="02020603050405020304" pitchFamily="18" charset="0"/>
              </a:rPr>
              <a:t>!!!</a:t>
            </a:r>
          </a:p>
          <a:p>
            <a:pPr algn="ctr"/>
            <a:endParaRPr lang="ru-RU" sz="1200" dirty="0">
              <a:solidFill>
                <a:srgbClr val="00B0F0"/>
              </a:solidFill>
              <a:latin typeface="Times New Roman" panose="02020603050405020304" pitchFamily="18" charset="0"/>
              <a:cs typeface="Times New Roman" panose="02020603050405020304" pitchFamily="18" charset="0"/>
            </a:endParaRPr>
          </a:p>
          <a:p>
            <a:pPr algn="just"/>
            <a:r>
              <a:rPr lang="ru-RU" sz="1200" dirty="0" smtClean="0">
                <a:solidFill>
                  <a:srgbClr val="00B0F0"/>
                </a:solidFill>
                <a:latin typeface="Times New Roman" panose="02020603050405020304" pitchFamily="18" charset="0"/>
                <a:cs typeface="Times New Roman" panose="02020603050405020304" pitchFamily="18" charset="0"/>
              </a:rPr>
              <a:t>     В </a:t>
            </a:r>
            <a:r>
              <a:rPr lang="ru-RU" sz="1200" dirty="0">
                <a:solidFill>
                  <a:srgbClr val="00B0F0"/>
                </a:solidFill>
                <a:latin typeface="Times New Roman" panose="02020603050405020304" pitchFamily="18" charset="0"/>
                <a:cs typeface="Times New Roman" panose="02020603050405020304" pitchFamily="18" charset="0"/>
              </a:rPr>
              <a:t>библиотеку подарили современную Российскую художественную литературу в детективном жанре. Книги представлены такими известными мастерами пера как: Анна и Сергей Литвиновы, Александра Маринина, Татьяна </a:t>
            </a:r>
            <a:r>
              <a:rPr lang="ru-RU" sz="1200" dirty="0" err="1">
                <a:solidFill>
                  <a:srgbClr val="00B0F0"/>
                </a:solidFill>
                <a:latin typeface="Times New Roman" panose="02020603050405020304" pitchFamily="18" charset="0"/>
                <a:cs typeface="Times New Roman" panose="02020603050405020304" pitchFamily="18" charset="0"/>
              </a:rPr>
              <a:t>Гармаш-Роффе</a:t>
            </a:r>
            <a:r>
              <a:rPr lang="ru-RU" sz="1200" dirty="0">
                <a:solidFill>
                  <a:srgbClr val="00B0F0"/>
                </a:solidFill>
                <a:latin typeface="Times New Roman" panose="02020603050405020304" pitchFamily="18" charset="0"/>
                <a:cs typeface="Times New Roman" panose="02020603050405020304" pitchFamily="18" charset="0"/>
              </a:rPr>
              <a:t>, Наталья Андреева, Мария </a:t>
            </a:r>
            <a:r>
              <a:rPr lang="ru-RU" sz="1200" dirty="0" err="1">
                <a:solidFill>
                  <a:srgbClr val="00B0F0"/>
                </a:solidFill>
                <a:latin typeface="Times New Roman" panose="02020603050405020304" pitchFamily="18" charset="0"/>
                <a:cs typeface="Times New Roman" panose="02020603050405020304" pitchFamily="18" charset="0"/>
              </a:rPr>
              <a:t>Брикер</a:t>
            </a:r>
            <a:r>
              <a:rPr lang="ru-RU" sz="1200" dirty="0">
                <a:solidFill>
                  <a:srgbClr val="00B0F0"/>
                </a:solidFill>
                <a:latin typeface="Times New Roman" panose="02020603050405020304" pitchFamily="18" charset="0"/>
                <a:cs typeface="Times New Roman" panose="02020603050405020304" pitchFamily="18" charset="0"/>
              </a:rPr>
              <a:t> и многие другие авторы.</a:t>
            </a:r>
          </a:p>
          <a:p>
            <a:pPr algn="just"/>
            <a:r>
              <a:rPr lang="ru-RU" sz="1200" dirty="0" smtClean="0">
                <a:solidFill>
                  <a:srgbClr val="00B0F0"/>
                </a:solidFill>
                <a:latin typeface="Times New Roman" panose="02020603050405020304" pitchFamily="18" charset="0"/>
                <a:cs typeface="Times New Roman" panose="02020603050405020304" pitchFamily="18" charset="0"/>
              </a:rPr>
              <a:t>    Книги </a:t>
            </a:r>
            <a:r>
              <a:rPr lang="ru-RU" sz="1200" dirty="0">
                <a:solidFill>
                  <a:srgbClr val="00B0F0"/>
                </a:solidFill>
                <a:latin typeface="Times New Roman" panose="02020603050405020304" pitchFamily="18" charset="0"/>
                <a:cs typeface="Times New Roman" panose="02020603050405020304" pitchFamily="18" charset="0"/>
              </a:rPr>
              <a:t>в дар получили из личной библиотеки </a:t>
            </a:r>
            <a:r>
              <a:rPr lang="ru-RU" sz="1200" dirty="0" err="1">
                <a:solidFill>
                  <a:srgbClr val="00B0F0"/>
                </a:solidFill>
                <a:latin typeface="Times New Roman" panose="02020603050405020304" pitchFamily="18" charset="0"/>
                <a:cs typeface="Times New Roman" panose="02020603050405020304" pitchFamily="18" charset="0"/>
              </a:rPr>
              <a:t>Агибаева</a:t>
            </a:r>
            <a:r>
              <a:rPr lang="ru-RU" sz="1200" dirty="0">
                <a:solidFill>
                  <a:srgbClr val="00B0F0"/>
                </a:solidFill>
                <a:latin typeface="Times New Roman" panose="02020603050405020304" pitchFamily="18" charset="0"/>
                <a:cs typeface="Times New Roman" panose="02020603050405020304" pitchFamily="18" charset="0"/>
              </a:rPr>
              <a:t> Галины </a:t>
            </a:r>
            <a:r>
              <a:rPr lang="ru-RU" sz="1200" dirty="0" err="1">
                <a:solidFill>
                  <a:srgbClr val="00B0F0"/>
                </a:solidFill>
                <a:latin typeface="Times New Roman" panose="02020603050405020304" pitchFamily="18" charset="0"/>
                <a:cs typeface="Times New Roman" panose="02020603050405020304" pitchFamily="18" charset="0"/>
              </a:rPr>
              <a:t>Кунакаевны</a:t>
            </a:r>
            <a:r>
              <a:rPr lang="ru-RU" sz="1200" dirty="0">
                <a:solidFill>
                  <a:srgbClr val="00B0F0"/>
                </a:solidFill>
                <a:latin typeface="Times New Roman" panose="02020603050405020304" pitchFamily="18" charset="0"/>
                <a:cs typeface="Times New Roman" panose="02020603050405020304" pitchFamily="18" charset="0"/>
              </a:rPr>
              <a:t> педагога, ветерана нашего колледжа.</a:t>
            </a:r>
          </a:p>
          <a:p>
            <a:pPr algn="just"/>
            <a:r>
              <a:rPr lang="ru-RU" sz="1200" dirty="0" smtClean="0">
                <a:solidFill>
                  <a:srgbClr val="00B0F0"/>
                </a:solidFill>
                <a:latin typeface="Times New Roman" panose="02020603050405020304" pitchFamily="18" charset="0"/>
                <a:cs typeface="Times New Roman" panose="02020603050405020304" pitchFamily="18" charset="0"/>
              </a:rPr>
              <a:t>                          Спасибо</a:t>
            </a:r>
            <a:r>
              <a:rPr lang="ru-RU" sz="1200" dirty="0">
                <a:solidFill>
                  <a:srgbClr val="00B0F0"/>
                </a:solidFill>
                <a:latin typeface="Times New Roman" panose="02020603050405020304" pitchFamily="18" charset="0"/>
                <a:cs typeface="Times New Roman" panose="02020603050405020304" pitchFamily="18" charset="0"/>
              </a:rPr>
              <a:t>!</a:t>
            </a:r>
          </a:p>
        </p:txBody>
      </p:sp>
      <p:pic>
        <p:nvPicPr>
          <p:cNvPr id="307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0947" r="16020"/>
          <a:stretch/>
        </p:blipFill>
        <p:spPr bwMode="auto">
          <a:xfrm>
            <a:off x="235772" y="3139131"/>
            <a:ext cx="2880320" cy="2306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6179" r="23531"/>
          <a:stretch/>
        </p:blipFill>
        <p:spPr bwMode="auto">
          <a:xfrm rot="5400000">
            <a:off x="3282859" y="1746881"/>
            <a:ext cx="2559348" cy="217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5940152" y="277302"/>
            <a:ext cx="3061697" cy="5632311"/>
          </a:xfrm>
          <a:prstGeom prst="rect">
            <a:avLst/>
          </a:prstGeom>
        </p:spPr>
        <p:txBody>
          <a:bodyPr wrap="square">
            <a:spAutoFit/>
          </a:bodyPr>
          <a:lstStyle/>
          <a:p>
            <a:r>
              <a:rPr lang="ru-RU" sz="1200" dirty="0" err="1" smtClean="0">
                <a:solidFill>
                  <a:srgbClr val="00B0F0"/>
                </a:solidFill>
                <a:latin typeface="Times New Roman" panose="02020603050405020304" pitchFamily="18" charset="0"/>
                <a:cs typeface="Times New Roman" panose="02020603050405020304" pitchFamily="18" charset="0"/>
              </a:rPr>
              <a:t>Айланып</a:t>
            </a:r>
            <a:r>
              <a:rPr lang="ru-RU" sz="1200" dirty="0" smtClean="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келді</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батқан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күн</a:t>
            </a:r>
            <a:endParaRPr lang="ru-RU" sz="1200" dirty="0">
              <a:solidFill>
                <a:srgbClr val="00B0F0"/>
              </a:solidFill>
              <a:latin typeface="Times New Roman" panose="02020603050405020304" pitchFamily="18" charset="0"/>
              <a:cs typeface="Times New Roman" panose="02020603050405020304" pitchFamily="18" charset="0"/>
            </a:endParaRPr>
          </a:p>
          <a:p>
            <a:r>
              <a:rPr lang="ru-RU" sz="1200" dirty="0" err="1">
                <a:solidFill>
                  <a:srgbClr val="00B0F0"/>
                </a:solidFill>
                <a:latin typeface="Times New Roman" panose="02020603050405020304" pitchFamily="18" charset="0"/>
                <a:cs typeface="Times New Roman" panose="02020603050405020304" pitchFamily="18" charset="0"/>
              </a:rPr>
              <a:t>Жығылды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түннің</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жалауы</a:t>
            </a:r>
            <a:endParaRPr lang="ru-RU" sz="1200" dirty="0">
              <a:solidFill>
                <a:srgbClr val="00B0F0"/>
              </a:solidFill>
              <a:latin typeface="Times New Roman" panose="02020603050405020304" pitchFamily="18" charset="0"/>
              <a:cs typeface="Times New Roman" panose="02020603050405020304" pitchFamily="18" charset="0"/>
            </a:endParaRPr>
          </a:p>
          <a:p>
            <a:r>
              <a:rPr lang="ru-RU" sz="1200" dirty="0" err="1">
                <a:solidFill>
                  <a:srgbClr val="00B0F0"/>
                </a:solidFill>
                <a:latin typeface="Times New Roman" panose="02020603050405020304" pitchFamily="18" charset="0"/>
                <a:cs typeface="Times New Roman" panose="02020603050405020304" pitchFamily="18" charset="0"/>
              </a:rPr>
              <a:t>Алауын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бақпай</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ақ</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таңның</a:t>
            </a:r>
            <a:endParaRPr lang="ru-RU" sz="1200" dirty="0">
              <a:solidFill>
                <a:srgbClr val="00B0F0"/>
              </a:solidFill>
              <a:latin typeface="Times New Roman" panose="02020603050405020304" pitchFamily="18" charset="0"/>
              <a:cs typeface="Times New Roman" panose="02020603050405020304" pitchFamily="18" charset="0"/>
            </a:endParaRPr>
          </a:p>
          <a:p>
            <a:r>
              <a:rPr lang="ru-RU" sz="1200" dirty="0" err="1">
                <a:solidFill>
                  <a:srgbClr val="00B0F0"/>
                </a:solidFill>
                <a:latin typeface="Times New Roman" panose="02020603050405020304" pitchFamily="18" charset="0"/>
                <a:cs typeface="Times New Roman" panose="02020603050405020304" pitchFamily="18" charset="0"/>
              </a:rPr>
              <a:t>Жүлдыздар</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сөніп</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барады</a:t>
            </a:r>
            <a:endParaRPr lang="ru-RU" sz="1200" dirty="0">
              <a:solidFill>
                <a:srgbClr val="00B0F0"/>
              </a:solidFill>
              <a:latin typeface="Times New Roman" panose="02020603050405020304" pitchFamily="18" charset="0"/>
              <a:cs typeface="Times New Roman" panose="02020603050405020304" pitchFamily="18" charset="0"/>
            </a:endParaRPr>
          </a:p>
          <a:p>
            <a:endParaRPr lang="ru-RU" sz="1200" dirty="0">
              <a:solidFill>
                <a:srgbClr val="00B0F0"/>
              </a:solidFill>
              <a:latin typeface="Times New Roman" panose="02020603050405020304" pitchFamily="18" charset="0"/>
              <a:cs typeface="Times New Roman" panose="02020603050405020304" pitchFamily="18" charset="0"/>
            </a:endParaRPr>
          </a:p>
          <a:p>
            <a:r>
              <a:rPr lang="ru-RU" sz="1200" dirty="0" err="1">
                <a:solidFill>
                  <a:srgbClr val="00B0F0"/>
                </a:solidFill>
                <a:latin typeface="Times New Roman" panose="02020603050405020304" pitchFamily="18" charset="0"/>
                <a:cs typeface="Times New Roman" panose="02020603050405020304" pitchFamily="18" charset="0"/>
              </a:rPr>
              <a:t>Адамның</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бағы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арманы</a:t>
            </a:r>
            <a:endParaRPr lang="ru-RU" sz="1200" dirty="0">
              <a:solidFill>
                <a:srgbClr val="00B0F0"/>
              </a:solidFill>
              <a:latin typeface="Times New Roman" panose="02020603050405020304" pitchFamily="18" charset="0"/>
              <a:cs typeface="Times New Roman" panose="02020603050405020304" pitchFamily="18" charset="0"/>
            </a:endParaRPr>
          </a:p>
          <a:p>
            <a:r>
              <a:rPr lang="ru-RU" sz="1200" dirty="0" err="1">
                <a:solidFill>
                  <a:srgbClr val="00B0F0"/>
                </a:solidFill>
                <a:latin typeface="Times New Roman" panose="02020603050405020304" pitchFamily="18" charset="0"/>
                <a:cs typeface="Times New Roman" panose="02020603050405020304" pitchFamily="18" charset="0"/>
              </a:rPr>
              <a:t>Жұлдыздар</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қайда</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манағы</a:t>
            </a:r>
            <a:endParaRPr lang="ru-RU" sz="1200" dirty="0">
              <a:solidFill>
                <a:srgbClr val="00B0F0"/>
              </a:solidFill>
              <a:latin typeface="Times New Roman" panose="02020603050405020304" pitchFamily="18" charset="0"/>
              <a:cs typeface="Times New Roman" panose="02020603050405020304" pitchFamily="18" charset="0"/>
            </a:endParaRPr>
          </a:p>
          <a:p>
            <a:r>
              <a:rPr lang="ru-RU" sz="1200" dirty="0" err="1">
                <a:solidFill>
                  <a:srgbClr val="00B0F0"/>
                </a:solidFill>
                <a:latin typeface="Times New Roman" panose="02020603050405020304" pitchFamily="18" charset="0"/>
                <a:cs typeface="Times New Roman" panose="02020603050405020304" pitchFamily="18" charset="0"/>
              </a:rPr>
              <a:t>Аспанның</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шалғын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маржаны</a:t>
            </a:r>
            <a:endParaRPr lang="ru-RU" sz="1200" dirty="0">
              <a:solidFill>
                <a:srgbClr val="00B0F0"/>
              </a:solidFill>
              <a:latin typeface="Times New Roman" panose="02020603050405020304" pitchFamily="18" charset="0"/>
              <a:cs typeface="Times New Roman" panose="02020603050405020304" pitchFamily="18" charset="0"/>
            </a:endParaRPr>
          </a:p>
          <a:p>
            <a:r>
              <a:rPr lang="ru-RU" sz="1200" dirty="0" err="1">
                <a:solidFill>
                  <a:srgbClr val="00B0F0"/>
                </a:solidFill>
                <a:latin typeface="Times New Roman" panose="02020603050405020304" pitchFamily="18" charset="0"/>
                <a:cs typeface="Times New Roman" panose="02020603050405020304" pitchFamily="18" charset="0"/>
              </a:rPr>
              <a:t>Мұхитқа</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батып</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smtClean="0">
                <a:solidFill>
                  <a:srgbClr val="00B0F0"/>
                </a:solidFill>
                <a:latin typeface="Times New Roman" panose="02020603050405020304" pitchFamily="18" charset="0"/>
                <a:cs typeface="Times New Roman" panose="02020603050405020304" pitchFamily="18" charset="0"/>
              </a:rPr>
              <a:t>барады</a:t>
            </a:r>
            <a:endParaRPr lang="ru-RU" sz="1200" dirty="0" smtClean="0">
              <a:solidFill>
                <a:srgbClr val="00B0F0"/>
              </a:solidFill>
              <a:latin typeface="Times New Roman" panose="02020603050405020304" pitchFamily="18" charset="0"/>
              <a:cs typeface="Times New Roman" panose="02020603050405020304" pitchFamily="18" charset="0"/>
            </a:endParaRPr>
          </a:p>
          <a:p>
            <a:r>
              <a:rPr lang="kk-KZ" sz="1200" dirty="0" smtClean="0">
                <a:solidFill>
                  <a:srgbClr val="00B0F0"/>
                </a:solidFill>
                <a:latin typeface="Times New Roman" panose="02020603050405020304" pitchFamily="18" charset="0"/>
                <a:cs typeface="Times New Roman" panose="02020603050405020304" pitchFamily="18" charset="0"/>
              </a:rPr>
              <a:t>**********************************</a:t>
            </a:r>
            <a:endParaRPr lang="ru-RU" sz="1200" dirty="0" smtClean="0">
              <a:solidFill>
                <a:srgbClr val="00B0F0"/>
              </a:solidFill>
              <a:latin typeface="Times New Roman" panose="02020603050405020304" pitchFamily="18" charset="0"/>
              <a:cs typeface="Times New Roman" panose="02020603050405020304" pitchFamily="18" charset="0"/>
            </a:endParaRPr>
          </a:p>
          <a:p>
            <a:r>
              <a:rPr lang="kk-KZ" sz="1200" dirty="0" smtClean="0">
                <a:solidFill>
                  <a:srgbClr val="00B0F0"/>
                </a:solidFill>
                <a:latin typeface="Times New Roman" panose="02020603050405020304" pitchFamily="18" charset="0"/>
                <a:cs typeface="Times New Roman" panose="02020603050405020304" pitchFamily="18" charset="0"/>
              </a:rPr>
              <a:t>Содан бері шынымен жыламадым</a:t>
            </a:r>
          </a:p>
          <a:p>
            <a:r>
              <a:rPr lang="kk-KZ" sz="1200" dirty="0" smtClean="0">
                <a:solidFill>
                  <a:srgbClr val="00B0F0"/>
                </a:solidFill>
                <a:latin typeface="Times New Roman" panose="02020603050405020304" pitchFamily="18" charset="0"/>
                <a:cs typeface="Times New Roman" panose="02020603050405020304" pitchFamily="18" charset="0"/>
              </a:rPr>
              <a:t>Сүріндім ғой, қойшы оны құламадым</a:t>
            </a:r>
          </a:p>
          <a:p>
            <a:r>
              <a:rPr lang="kk-KZ" sz="1200" dirty="0" smtClean="0">
                <a:solidFill>
                  <a:srgbClr val="00B0F0"/>
                </a:solidFill>
                <a:latin typeface="Times New Roman" panose="02020603050405020304" pitchFamily="18" charset="0"/>
                <a:cs typeface="Times New Roman" panose="02020603050405020304" pitchFamily="18" charset="0"/>
              </a:rPr>
              <a:t>Көзің нұрсыз дейсің сен әлде әзілің</a:t>
            </a:r>
          </a:p>
          <a:p>
            <a:r>
              <a:rPr lang="kk-KZ" sz="1200" dirty="0" smtClean="0">
                <a:solidFill>
                  <a:srgbClr val="00B0F0"/>
                </a:solidFill>
                <a:latin typeface="Times New Roman" panose="02020603050405020304" pitchFamily="18" charset="0"/>
                <a:cs typeface="Times New Roman" panose="02020603050405020304" pitchFamily="18" charset="0"/>
              </a:rPr>
              <a:t>Әлде бір шыныңмен-ақ сынағаның</a:t>
            </a:r>
          </a:p>
          <a:p>
            <a:endParaRPr lang="kk-KZ" sz="1200" dirty="0">
              <a:solidFill>
                <a:srgbClr val="00B0F0"/>
              </a:solidFill>
              <a:latin typeface="Times New Roman" panose="02020603050405020304" pitchFamily="18" charset="0"/>
              <a:cs typeface="Times New Roman" panose="02020603050405020304" pitchFamily="18" charset="0"/>
            </a:endParaRPr>
          </a:p>
          <a:p>
            <a:r>
              <a:rPr lang="kk-KZ" sz="1200" dirty="0" smtClean="0">
                <a:solidFill>
                  <a:srgbClr val="00B0F0"/>
                </a:solidFill>
                <a:latin typeface="Times New Roman" panose="02020603050405020304" pitchFamily="18" charset="0"/>
                <a:cs typeface="Times New Roman" panose="02020603050405020304" pitchFamily="18" charset="0"/>
              </a:rPr>
              <a:t>Оның рас несіне қынжыламын</a:t>
            </a:r>
          </a:p>
          <a:p>
            <a:r>
              <a:rPr lang="kk-KZ" sz="1200" dirty="0" smtClean="0">
                <a:solidFill>
                  <a:srgbClr val="00B0F0"/>
                </a:solidFill>
                <a:latin typeface="Times New Roman" panose="02020603050405020304" pitchFamily="18" charset="0"/>
                <a:cs typeface="Times New Roman" panose="02020603050405020304" pitchFamily="18" charset="0"/>
              </a:rPr>
              <a:t>Нұрсыз көлдің көрсеңші тұнжырауын</a:t>
            </a:r>
          </a:p>
          <a:p>
            <a:r>
              <a:rPr lang="kk-KZ" sz="1200" dirty="0" smtClean="0">
                <a:solidFill>
                  <a:srgbClr val="00B0F0"/>
                </a:solidFill>
                <a:latin typeface="Times New Roman" panose="02020603050405020304" pitchFamily="18" charset="0"/>
                <a:cs typeface="Times New Roman" panose="02020603050405020304" pitchFamily="18" charset="0"/>
              </a:rPr>
              <a:t>Жанарымнын жартысы ағып кеткен</a:t>
            </a:r>
          </a:p>
          <a:p>
            <a:r>
              <a:rPr lang="kk-KZ" sz="1200" dirty="0" smtClean="0">
                <a:solidFill>
                  <a:srgbClr val="00B0F0"/>
                </a:solidFill>
                <a:latin typeface="Times New Roman" panose="02020603050405020304" pitchFamily="18" charset="0"/>
                <a:cs typeface="Times New Roman" panose="02020603050405020304" pitchFamily="18" charset="0"/>
              </a:rPr>
              <a:t>Себебі, бір-ақ рет мын жыладым.</a:t>
            </a:r>
          </a:p>
          <a:p>
            <a:endParaRPr lang="kk-KZ" sz="1200" dirty="0">
              <a:solidFill>
                <a:srgbClr val="00B0F0"/>
              </a:solidFill>
              <a:latin typeface="Times New Roman" panose="02020603050405020304" pitchFamily="18" charset="0"/>
              <a:cs typeface="Times New Roman" panose="02020603050405020304" pitchFamily="18" charset="0"/>
            </a:endParaRPr>
          </a:p>
          <a:p>
            <a:r>
              <a:rPr lang="kk-KZ" sz="1200" dirty="0" smtClean="0">
                <a:solidFill>
                  <a:srgbClr val="00B0F0"/>
                </a:solidFill>
                <a:latin typeface="Times New Roman" panose="02020603050405020304" pitchFamily="18" charset="0"/>
                <a:cs typeface="Times New Roman" panose="02020603050405020304" pitchFamily="18" charset="0"/>
              </a:rPr>
              <a:t>Көзің, нұрсыз дейсің сен.</a:t>
            </a:r>
          </a:p>
          <a:p>
            <a:r>
              <a:rPr lang="kk-KZ" sz="1200" dirty="0" smtClean="0">
                <a:solidFill>
                  <a:srgbClr val="00B0F0"/>
                </a:solidFill>
                <a:latin typeface="Times New Roman" panose="02020603050405020304" pitchFamily="18" charset="0"/>
                <a:cs typeface="Times New Roman" panose="02020603050405020304" pitchFamily="18" charset="0"/>
              </a:rPr>
              <a:t>**********************************</a:t>
            </a:r>
          </a:p>
          <a:p>
            <a:r>
              <a:rPr lang="kk-KZ" sz="1200" dirty="0" smtClean="0">
                <a:solidFill>
                  <a:srgbClr val="00B0F0"/>
                </a:solidFill>
                <a:latin typeface="Times New Roman" panose="02020603050405020304" pitchFamily="18" charset="0"/>
                <a:cs typeface="Times New Roman" panose="02020603050405020304" pitchFamily="18" charset="0"/>
              </a:rPr>
              <a:t>Сая болып жаныңа емен терек</a:t>
            </a:r>
          </a:p>
          <a:p>
            <a:r>
              <a:rPr lang="kk-KZ" sz="1200" dirty="0" smtClean="0">
                <a:solidFill>
                  <a:srgbClr val="00B0F0"/>
                </a:solidFill>
                <a:latin typeface="Times New Roman" panose="02020603050405020304" pitchFamily="18" charset="0"/>
                <a:cs typeface="Times New Roman" panose="02020603050405020304" pitchFamily="18" charset="0"/>
              </a:rPr>
              <a:t>Жетер енді жатқаның көлеңкелеп</a:t>
            </a:r>
          </a:p>
          <a:p>
            <a:r>
              <a:rPr lang="kk-KZ" sz="1200" dirty="0" smtClean="0">
                <a:solidFill>
                  <a:srgbClr val="00B0F0"/>
                </a:solidFill>
                <a:latin typeface="Times New Roman" panose="02020603050405020304" pitchFamily="18" charset="0"/>
                <a:cs typeface="Times New Roman" panose="02020603050405020304" pitchFamily="18" charset="0"/>
              </a:rPr>
              <a:t>Өгейсінбей өзі боп қалу үшін</a:t>
            </a:r>
          </a:p>
          <a:p>
            <a:r>
              <a:rPr lang="kk-KZ" sz="1200" dirty="0" smtClean="0">
                <a:solidFill>
                  <a:srgbClr val="00B0F0"/>
                </a:solidFill>
                <a:latin typeface="Times New Roman" panose="02020603050405020304" pitchFamily="18" charset="0"/>
                <a:cs typeface="Times New Roman" panose="02020603050405020304" pitchFamily="18" charset="0"/>
              </a:rPr>
              <a:t>Өнер керек ұрпаққа өлең керек.</a:t>
            </a:r>
          </a:p>
          <a:p>
            <a:r>
              <a:rPr lang="kk-KZ" sz="1200" dirty="0" smtClean="0">
                <a:solidFill>
                  <a:srgbClr val="00B0F0"/>
                </a:solidFill>
                <a:latin typeface="Times New Roman" panose="02020603050405020304" pitchFamily="18" charset="0"/>
                <a:cs typeface="Times New Roman" panose="02020603050405020304" pitchFamily="18" charset="0"/>
              </a:rPr>
              <a:t>Есіңде мен түндерің көз ілмеген</a:t>
            </a:r>
          </a:p>
          <a:p>
            <a:r>
              <a:rPr lang="kk-KZ" sz="1200" dirty="0" smtClean="0">
                <a:solidFill>
                  <a:srgbClr val="00B0F0"/>
                </a:solidFill>
                <a:latin typeface="Times New Roman" panose="02020603050405020304" pitchFamily="18" charset="0"/>
                <a:cs typeface="Times New Roman" panose="02020603050405020304" pitchFamily="18" charset="0"/>
              </a:rPr>
              <a:t>Кезеуде ойың өмірді, кезеуде өлең</a:t>
            </a:r>
          </a:p>
          <a:p>
            <a:r>
              <a:rPr lang="kk-KZ" sz="1200" dirty="0" smtClean="0">
                <a:solidFill>
                  <a:srgbClr val="00B0F0"/>
                </a:solidFill>
                <a:latin typeface="Times New Roman" panose="02020603050405020304" pitchFamily="18" charset="0"/>
                <a:cs typeface="Times New Roman" panose="02020603050405020304" pitchFamily="18" charset="0"/>
              </a:rPr>
              <a:t>Арғы атасы адамның-сезім болса</a:t>
            </a:r>
          </a:p>
          <a:p>
            <a:r>
              <a:rPr lang="kk-KZ" sz="1200" dirty="0" smtClean="0">
                <a:solidFill>
                  <a:srgbClr val="00B0F0"/>
                </a:solidFill>
                <a:latin typeface="Times New Roman" panose="02020603050405020304" pitchFamily="18" charset="0"/>
                <a:cs typeface="Times New Roman" panose="02020603050405020304" pitchFamily="18" charset="0"/>
              </a:rPr>
              <a:t>Адам емес, сезімді сезінбеген.</a:t>
            </a:r>
            <a:endParaRPr lang="ru-RU" sz="1200" dirty="0">
              <a:solidFill>
                <a:srgbClr val="00B0F0"/>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3419872" y="4116139"/>
            <a:ext cx="2003603" cy="1569660"/>
          </a:xfrm>
          <a:prstGeom prst="rect">
            <a:avLst/>
          </a:prstGeom>
        </p:spPr>
        <p:txBody>
          <a:bodyPr wrap="square">
            <a:spAutoFit/>
          </a:bodyPr>
          <a:lstStyle/>
          <a:p>
            <a:pPr algn="ctr"/>
            <a:r>
              <a:rPr lang="ru-RU" sz="1200" i="1" dirty="0" err="1">
                <a:solidFill>
                  <a:srgbClr val="00B0F0"/>
                </a:solidFill>
                <a:latin typeface="Times New Roman" panose="02020603050405020304" pitchFamily="18" charset="0"/>
                <a:cs typeface="Times New Roman" panose="02020603050405020304" pitchFamily="18" charset="0"/>
              </a:rPr>
              <a:t>Садық</a:t>
            </a:r>
            <a:r>
              <a:rPr lang="ru-RU" sz="1200" i="1" dirty="0">
                <a:solidFill>
                  <a:srgbClr val="00B0F0"/>
                </a:solidFill>
                <a:latin typeface="Times New Roman" panose="02020603050405020304" pitchFamily="18" charset="0"/>
                <a:cs typeface="Times New Roman" panose="02020603050405020304" pitchFamily="18" charset="0"/>
              </a:rPr>
              <a:t> Руслан </a:t>
            </a:r>
            <a:endParaRPr lang="ru-RU" sz="1200" i="1" dirty="0" smtClean="0">
              <a:solidFill>
                <a:srgbClr val="00B0F0"/>
              </a:solidFill>
              <a:latin typeface="Times New Roman" panose="02020603050405020304" pitchFamily="18" charset="0"/>
              <a:cs typeface="Times New Roman" panose="02020603050405020304" pitchFamily="18" charset="0"/>
            </a:endParaRPr>
          </a:p>
          <a:p>
            <a:pPr algn="ctr"/>
            <a:r>
              <a:rPr lang="ru-RU" sz="1200" i="1" dirty="0" smtClean="0">
                <a:solidFill>
                  <a:srgbClr val="00B0F0"/>
                </a:solidFill>
                <a:latin typeface="Times New Roman" panose="02020603050405020304" pitchFamily="18" charset="0"/>
                <a:cs typeface="Times New Roman" panose="02020603050405020304" pitchFamily="18" charset="0"/>
              </a:rPr>
              <a:t>1 </a:t>
            </a:r>
            <a:r>
              <a:rPr lang="ru-RU" sz="1200" i="1" dirty="0">
                <a:solidFill>
                  <a:srgbClr val="00B0F0"/>
                </a:solidFill>
                <a:latin typeface="Times New Roman" panose="02020603050405020304" pitchFamily="18" charset="0"/>
                <a:cs typeface="Times New Roman" panose="02020603050405020304" pitchFamily="18" charset="0"/>
              </a:rPr>
              <a:t>курс,  243 </a:t>
            </a:r>
            <a:r>
              <a:rPr lang="ru-RU" sz="1200" i="1" dirty="0" smtClean="0">
                <a:solidFill>
                  <a:srgbClr val="00B0F0"/>
                </a:solidFill>
                <a:latin typeface="Times New Roman" panose="02020603050405020304" pitchFamily="18" charset="0"/>
                <a:cs typeface="Times New Roman" panose="02020603050405020304" pitchFamily="18" charset="0"/>
              </a:rPr>
              <a:t>топ</a:t>
            </a:r>
          </a:p>
          <a:p>
            <a:pPr algn="ctr"/>
            <a:r>
              <a:rPr lang="ru-RU" sz="1200" i="1" dirty="0" smtClean="0">
                <a:solidFill>
                  <a:srgbClr val="00B0F0"/>
                </a:solidFill>
                <a:latin typeface="Times New Roman" panose="02020603050405020304" pitchFamily="18" charset="0"/>
                <a:cs typeface="Times New Roman" panose="02020603050405020304" pitchFamily="18" charset="0"/>
              </a:rPr>
              <a:t> </a:t>
            </a:r>
            <a:r>
              <a:rPr lang="kk-KZ" sz="1200" i="1" dirty="0" smtClean="0">
                <a:solidFill>
                  <a:srgbClr val="00B0F0"/>
                </a:solidFill>
                <a:latin typeface="Times New Roman" panose="02020603050405020304" pitchFamily="18" charset="0"/>
                <a:cs typeface="Times New Roman" panose="02020603050405020304" pitchFamily="18" charset="0"/>
              </a:rPr>
              <a:t>«Ф</a:t>
            </a:r>
            <a:r>
              <a:rPr lang="ru-RU" sz="1200" i="1" dirty="0" err="1" smtClean="0">
                <a:solidFill>
                  <a:srgbClr val="00B0F0"/>
                </a:solidFill>
                <a:latin typeface="Times New Roman" panose="02020603050405020304" pitchFamily="18" charset="0"/>
                <a:cs typeface="Times New Roman" panose="02020603050405020304" pitchFamily="18" charset="0"/>
              </a:rPr>
              <a:t>ермер</a:t>
            </a:r>
            <a:r>
              <a:rPr lang="ru-RU" sz="1200" i="1" dirty="0" smtClean="0">
                <a:solidFill>
                  <a:srgbClr val="00B0F0"/>
                </a:solidFill>
                <a:latin typeface="Times New Roman" panose="02020603050405020304" pitchFamily="18" charset="0"/>
                <a:cs typeface="Times New Roman" panose="02020603050405020304" pitchFamily="18" charset="0"/>
              </a:rPr>
              <a:t>» </a:t>
            </a:r>
            <a:r>
              <a:rPr lang="ru-RU" sz="1200" i="1" dirty="0" err="1" smtClean="0">
                <a:solidFill>
                  <a:srgbClr val="00B0F0"/>
                </a:solidFill>
                <a:latin typeface="Times New Roman" panose="02020603050405020304" pitchFamily="18" charset="0"/>
                <a:cs typeface="Times New Roman" panose="02020603050405020304" pitchFamily="18" charset="0"/>
              </a:rPr>
              <a:t>мамандығы</a:t>
            </a:r>
            <a:endParaRPr lang="ru-RU" sz="1200" i="1" dirty="0" smtClean="0">
              <a:solidFill>
                <a:srgbClr val="00B0F0"/>
              </a:solidFill>
              <a:latin typeface="Times New Roman" panose="02020603050405020304" pitchFamily="18" charset="0"/>
              <a:cs typeface="Times New Roman" panose="02020603050405020304" pitchFamily="18" charset="0"/>
            </a:endParaRPr>
          </a:p>
          <a:p>
            <a:pPr algn="ctr"/>
            <a:r>
              <a:rPr lang="kk-KZ" sz="1200" i="1" dirty="0" smtClean="0">
                <a:solidFill>
                  <a:srgbClr val="00B0F0"/>
                </a:solidFill>
                <a:latin typeface="Times New Roman" panose="02020603050405020304" pitchFamily="18" charset="0"/>
                <a:cs typeface="Times New Roman" panose="02020603050405020304" pitchFamily="18" charset="0"/>
              </a:rPr>
              <a:t>Кітап оқығанды үнатамын. Қазақша күрестің республикалық және облыстық   1-орын жүлдегерімін, </a:t>
            </a:r>
            <a:endParaRPr lang="ru-RU" sz="1200" i="1"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55569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674810"/>
            <a:ext cx="2952328" cy="3402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41" t="6681" r="5882"/>
          <a:stretch/>
        </p:blipFill>
        <p:spPr bwMode="auto">
          <a:xfrm>
            <a:off x="3275856" y="173060"/>
            <a:ext cx="2866845" cy="3904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C:\Users\User\AppData\Local\Temp\d9ec3c18-4434-45ad-a14c-072bde5b87a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1378" y="173061"/>
            <a:ext cx="2511102" cy="390401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User\AppData\Local\Temp\PHOTO-2019-10-08-14-45-3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81378" y="4221088"/>
            <a:ext cx="2511102" cy="238806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173061"/>
            <a:ext cx="1347787"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44956" y="4077072"/>
            <a:ext cx="3089003" cy="2462213"/>
          </a:xfrm>
          <a:prstGeom prst="rect">
            <a:avLst/>
          </a:prstGeom>
          <a:noFill/>
        </p:spPr>
        <p:txBody>
          <a:bodyPr wrap="square" rtlCol="0">
            <a:spAutoFit/>
          </a:bodyPr>
          <a:lstStyle/>
          <a:p>
            <a:pPr algn="just"/>
            <a:r>
              <a:rPr lang="kk-KZ" sz="1400" dirty="0" smtClean="0">
                <a:solidFill>
                  <a:srgbClr val="00B0F0"/>
                </a:solidFill>
                <a:latin typeface="Times New Roman" panose="02020603050405020304" pitchFamily="18" charset="0"/>
                <a:cs typeface="Times New Roman" panose="02020603050405020304" pitchFamily="18" charset="0"/>
              </a:rPr>
              <a:t>      Тәуелсіз Қазақстанның рухани және   әлеуметтік   дамуы     жолында</a:t>
            </a:r>
          </a:p>
          <a:p>
            <a:pPr algn="just"/>
            <a:r>
              <a:rPr lang="kk-KZ" sz="1400" dirty="0" smtClean="0">
                <a:solidFill>
                  <a:srgbClr val="00B0F0"/>
                </a:solidFill>
                <a:latin typeface="Times New Roman" panose="02020603050405020304" pitchFamily="18" charset="0"/>
                <a:cs typeface="Times New Roman" panose="02020603050405020304" pitchFamily="18" charset="0"/>
              </a:rPr>
              <a:t> қол жеткізген табыстары мен білім беру саласына қосқан үлесі үшін Қазақстан Республикасының білім және ғылым министрлігінің ҚҰРМЕТ ГРАМОТАСЫ  құтты болсын.</a:t>
            </a:r>
          </a:p>
          <a:p>
            <a:pPr algn="just"/>
            <a:r>
              <a:rPr lang="kk-KZ" sz="1400" dirty="0">
                <a:solidFill>
                  <a:srgbClr val="00B0F0"/>
                </a:solidFill>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      Сонымен қатар үздік директорлар қатарында біздің басшымыз Болат Бекбосынұлының жас кезі мен қазіргі суреті көрсетілді.</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3075" name="Picture 3" descr="C:\Users\User\AppData\Local\Temp\PHOTO-2019-10-08-15-18-2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75855" y="4221088"/>
            <a:ext cx="2866845" cy="2511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3583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1347787"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780" y="764704"/>
            <a:ext cx="3389313" cy="3322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698" y="4365104"/>
            <a:ext cx="3810000"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061698" y="188640"/>
            <a:ext cx="4572000" cy="3970318"/>
          </a:xfrm>
          <a:prstGeom prst="rect">
            <a:avLst/>
          </a:prstGeom>
        </p:spPr>
        <p:txBody>
          <a:bodyPr>
            <a:spAutoFit/>
          </a:bodyPr>
          <a:lstStyle/>
          <a:p>
            <a:pPr algn="ctr"/>
            <a:r>
              <a:rPr lang="ru-RU" b="1" dirty="0" err="1">
                <a:solidFill>
                  <a:srgbClr val="FF0000"/>
                </a:solidFill>
                <a:latin typeface="Times New Roman" panose="02020603050405020304" pitchFamily="18" charset="0"/>
                <a:cs typeface="Times New Roman" panose="02020603050405020304" pitchFamily="18" charset="0"/>
              </a:rPr>
              <a:t>Ұстаздарға</a:t>
            </a:r>
            <a:r>
              <a:rPr lang="ru-RU" b="1" dirty="0">
                <a:solidFill>
                  <a:srgbClr val="FF0000"/>
                </a:solidFill>
                <a:latin typeface="Times New Roman" panose="02020603050405020304" pitchFamily="18" charset="0"/>
                <a:cs typeface="Times New Roman" panose="02020603050405020304" pitchFamily="18" charset="0"/>
              </a:rPr>
              <a:t> </a:t>
            </a:r>
            <a:r>
              <a:rPr lang="ru-RU" b="1" dirty="0" err="1">
                <a:solidFill>
                  <a:srgbClr val="FF0000"/>
                </a:solidFill>
                <a:latin typeface="Times New Roman" panose="02020603050405020304" pitchFamily="18" charset="0"/>
                <a:cs typeface="Times New Roman" panose="02020603050405020304" pitchFamily="18" charset="0"/>
              </a:rPr>
              <a:t>арнау</a:t>
            </a:r>
            <a:r>
              <a:rPr lang="ru-RU" b="1" dirty="0">
                <a:solidFill>
                  <a:srgbClr val="FF0000"/>
                </a:solidFill>
                <a:latin typeface="Times New Roman" panose="02020603050405020304" pitchFamily="18" charset="0"/>
                <a:cs typeface="Times New Roman" panose="02020603050405020304" pitchFamily="18" charset="0"/>
              </a:rPr>
              <a:t> </a:t>
            </a:r>
          </a:p>
          <a:p>
            <a:pPr algn="ctr"/>
            <a:endParaRPr lang="ru-RU" dirty="0">
              <a:solidFill>
                <a:srgbClr val="00B0F0"/>
              </a:solidFill>
              <a:latin typeface="Times New Roman" panose="02020603050405020304" pitchFamily="18" charset="0"/>
              <a:cs typeface="Times New Roman" panose="02020603050405020304" pitchFamily="18" charset="0"/>
            </a:endParaRPr>
          </a:p>
          <a:p>
            <a:r>
              <a:rPr lang="ru-RU" dirty="0" err="1">
                <a:solidFill>
                  <a:srgbClr val="00B0F0"/>
                </a:solidFill>
                <a:latin typeface="Times New Roman" panose="02020603050405020304" pitchFamily="18" charset="0"/>
                <a:cs typeface="Times New Roman" panose="02020603050405020304" pitchFamily="18" charset="0"/>
              </a:rPr>
              <a:t>Теңдесіз</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мейірімің</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аспандай</a:t>
            </a:r>
            <a:r>
              <a:rPr lang="ru-RU" dirty="0">
                <a:solidFill>
                  <a:srgbClr val="00B0F0"/>
                </a:solidFill>
                <a:latin typeface="Times New Roman" panose="02020603050405020304" pitchFamily="18" charset="0"/>
                <a:cs typeface="Times New Roman" panose="02020603050405020304" pitchFamily="18" charset="0"/>
              </a:rPr>
              <a:t> </a:t>
            </a:r>
          </a:p>
          <a:p>
            <a:r>
              <a:rPr lang="ru-RU" dirty="0" err="1">
                <a:solidFill>
                  <a:srgbClr val="00B0F0"/>
                </a:solidFill>
                <a:latin typeface="Times New Roman" panose="02020603050405020304" pitchFamily="18" charset="0"/>
                <a:cs typeface="Times New Roman" panose="02020603050405020304" pitchFamily="18" charset="0"/>
              </a:rPr>
              <a:t>Сенімен</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әлем</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шұғыласын</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шашқандай</a:t>
            </a:r>
            <a:r>
              <a:rPr lang="ru-RU" dirty="0">
                <a:solidFill>
                  <a:srgbClr val="00B0F0"/>
                </a:solidFill>
                <a:latin typeface="Times New Roman" panose="02020603050405020304" pitchFamily="18" charset="0"/>
                <a:cs typeface="Times New Roman" panose="02020603050405020304" pitchFamily="18" charset="0"/>
              </a:rPr>
              <a:t> </a:t>
            </a:r>
          </a:p>
          <a:p>
            <a:r>
              <a:rPr lang="ru-RU" dirty="0" err="1">
                <a:solidFill>
                  <a:srgbClr val="00B0F0"/>
                </a:solidFill>
                <a:latin typeface="Times New Roman" panose="02020603050405020304" pitchFamily="18" charset="0"/>
                <a:cs typeface="Times New Roman" panose="02020603050405020304" pitchFamily="18" charset="0"/>
              </a:rPr>
              <a:t>Нәрін</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берген</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қажымастан</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талмастан</a:t>
            </a:r>
            <a:r>
              <a:rPr lang="ru-RU" dirty="0">
                <a:solidFill>
                  <a:srgbClr val="00B0F0"/>
                </a:solidFill>
                <a:latin typeface="Times New Roman" panose="02020603050405020304" pitchFamily="18" charset="0"/>
                <a:cs typeface="Times New Roman" panose="02020603050405020304" pitchFamily="18" charset="0"/>
              </a:rPr>
              <a:t> </a:t>
            </a:r>
          </a:p>
          <a:p>
            <a:r>
              <a:rPr lang="ru-RU" dirty="0" err="1">
                <a:solidFill>
                  <a:srgbClr val="00B0F0"/>
                </a:solidFill>
                <a:latin typeface="Times New Roman" panose="02020603050405020304" pitchFamily="18" charset="0"/>
                <a:cs typeface="Times New Roman" panose="02020603050405020304" pitchFamily="18" charset="0"/>
              </a:rPr>
              <a:t>Көңілі</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көл</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таусылмайтын</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дастандай</a:t>
            </a:r>
            <a:r>
              <a:rPr lang="ru-RU" dirty="0">
                <a:solidFill>
                  <a:srgbClr val="00B0F0"/>
                </a:solidFill>
                <a:latin typeface="Times New Roman" panose="02020603050405020304" pitchFamily="18" charset="0"/>
                <a:cs typeface="Times New Roman" panose="02020603050405020304" pitchFamily="18" charset="0"/>
              </a:rPr>
              <a:t> </a:t>
            </a:r>
          </a:p>
          <a:p>
            <a:endParaRPr lang="ru-RU" dirty="0">
              <a:solidFill>
                <a:srgbClr val="00B0F0"/>
              </a:solidFill>
              <a:latin typeface="Times New Roman" panose="02020603050405020304" pitchFamily="18" charset="0"/>
              <a:cs typeface="Times New Roman" panose="02020603050405020304" pitchFamily="18" charset="0"/>
            </a:endParaRPr>
          </a:p>
          <a:p>
            <a:r>
              <a:rPr lang="ru-RU" dirty="0" err="1">
                <a:solidFill>
                  <a:srgbClr val="00B0F0"/>
                </a:solidFill>
                <a:latin typeface="Times New Roman" panose="02020603050405020304" pitchFamily="18" charset="0"/>
                <a:cs typeface="Times New Roman" panose="02020603050405020304" pitchFamily="18" charset="0"/>
              </a:rPr>
              <a:t>Күнді</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күнге</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қажымайсың</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жалғайсың</a:t>
            </a:r>
            <a:r>
              <a:rPr lang="ru-RU" dirty="0">
                <a:solidFill>
                  <a:srgbClr val="00B0F0"/>
                </a:solidFill>
                <a:latin typeface="Times New Roman" panose="02020603050405020304" pitchFamily="18" charset="0"/>
                <a:cs typeface="Times New Roman" panose="02020603050405020304" pitchFamily="18" charset="0"/>
              </a:rPr>
              <a:t> </a:t>
            </a:r>
          </a:p>
          <a:p>
            <a:r>
              <a:rPr lang="ru-RU" dirty="0" err="1">
                <a:solidFill>
                  <a:srgbClr val="00B0F0"/>
                </a:solidFill>
                <a:latin typeface="Times New Roman" panose="02020603050405020304" pitchFamily="18" charset="0"/>
                <a:cs typeface="Times New Roman" panose="02020603050405020304" pitchFamily="18" charset="0"/>
              </a:rPr>
              <a:t>Үйретуден</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өзге</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жанға</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талмайсың</a:t>
            </a:r>
            <a:r>
              <a:rPr lang="ru-RU" dirty="0">
                <a:solidFill>
                  <a:srgbClr val="00B0F0"/>
                </a:solidFill>
                <a:latin typeface="Times New Roman" panose="02020603050405020304" pitchFamily="18" charset="0"/>
                <a:cs typeface="Times New Roman" panose="02020603050405020304" pitchFamily="18" charset="0"/>
              </a:rPr>
              <a:t> </a:t>
            </a:r>
          </a:p>
          <a:p>
            <a:r>
              <a:rPr lang="ru-RU" dirty="0" err="1">
                <a:solidFill>
                  <a:srgbClr val="00B0F0"/>
                </a:solidFill>
                <a:latin typeface="Times New Roman" panose="02020603050405020304" pitchFamily="18" charset="0"/>
                <a:cs typeface="Times New Roman" panose="02020603050405020304" pitchFamily="18" charset="0"/>
              </a:rPr>
              <a:t>Тілерім</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сол</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бір</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Алладан</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мәңгілік</a:t>
            </a:r>
            <a:r>
              <a:rPr lang="ru-RU" dirty="0">
                <a:solidFill>
                  <a:srgbClr val="00B0F0"/>
                </a:solidFill>
                <a:latin typeface="Times New Roman" panose="02020603050405020304" pitchFamily="18" charset="0"/>
                <a:cs typeface="Times New Roman" panose="02020603050405020304" pitchFamily="18" charset="0"/>
              </a:rPr>
              <a:t> </a:t>
            </a:r>
          </a:p>
          <a:p>
            <a:r>
              <a:rPr lang="ru-RU" dirty="0" err="1">
                <a:solidFill>
                  <a:srgbClr val="00B0F0"/>
                </a:solidFill>
                <a:latin typeface="Times New Roman" panose="02020603050405020304" pitchFamily="18" charset="0"/>
                <a:cs typeface="Times New Roman" panose="02020603050405020304" pitchFamily="18" charset="0"/>
              </a:rPr>
              <a:t>Көңілді</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боп</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бақытты</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боп</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қалғайсың</a:t>
            </a:r>
            <a:r>
              <a:rPr lang="ru-RU" dirty="0">
                <a:solidFill>
                  <a:srgbClr val="00B0F0"/>
                </a:solidFill>
                <a:latin typeface="Times New Roman" panose="02020603050405020304" pitchFamily="18" charset="0"/>
                <a:cs typeface="Times New Roman" panose="02020603050405020304" pitchFamily="18" charset="0"/>
              </a:rPr>
              <a:t>. </a:t>
            </a:r>
          </a:p>
          <a:p>
            <a:endParaRPr lang="ru-RU" dirty="0">
              <a:solidFill>
                <a:srgbClr val="00B0F0"/>
              </a:solidFill>
              <a:latin typeface="Times New Roman" panose="02020603050405020304" pitchFamily="18" charset="0"/>
              <a:cs typeface="Times New Roman" panose="02020603050405020304" pitchFamily="18" charset="0"/>
            </a:endParaRPr>
          </a:p>
          <a:p>
            <a:pPr algn="r"/>
            <a:r>
              <a:rPr lang="ru-RU" sz="1200" i="1" dirty="0" smtClean="0">
                <a:solidFill>
                  <a:srgbClr val="00B0F0"/>
                </a:solidFill>
                <a:latin typeface="Times New Roman" panose="02020603050405020304" pitchFamily="18" charset="0"/>
                <a:cs typeface="Times New Roman" panose="02020603050405020304" pitchFamily="18" charset="0"/>
              </a:rPr>
              <a:t>Жамбыл </a:t>
            </a:r>
            <a:r>
              <a:rPr lang="ru-RU" sz="1200" i="1" dirty="0" err="1">
                <a:solidFill>
                  <a:srgbClr val="00B0F0"/>
                </a:solidFill>
                <a:latin typeface="Times New Roman" panose="02020603050405020304" pitchFamily="18" charset="0"/>
                <a:cs typeface="Times New Roman" panose="02020603050405020304" pitchFamily="18" charset="0"/>
              </a:rPr>
              <a:t>атындағы</a:t>
            </a:r>
            <a:r>
              <a:rPr lang="ru-RU" sz="1200" i="1" dirty="0">
                <a:solidFill>
                  <a:srgbClr val="00B0F0"/>
                </a:solidFill>
                <a:latin typeface="Times New Roman" panose="02020603050405020304" pitchFamily="18" charset="0"/>
                <a:cs typeface="Times New Roman" panose="02020603050405020304" pitchFamily="18" charset="0"/>
              </a:rPr>
              <a:t> </a:t>
            </a:r>
            <a:r>
              <a:rPr lang="ru-RU" sz="1200" i="1" dirty="0" err="1">
                <a:solidFill>
                  <a:srgbClr val="00B0F0"/>
                </a:solidFill>
                <a:latin typeface="Times New Roman" panose="02020603050405020304" pitchFamily="18" charset="0"/>
                <a:cs typeface="Times New Roman" panose="02020603050405020304" pitchFamily="18" charset="0"/>
              </a:rPr>
              <a:t>Ұзынағаш</a:t>
            </a:r>
            <a:r>
              <a:rPr lang="ru-RU" sz="1200" i="1" dirty="0">
                <a:solidFill>
                  <a:srgbClr val="00B0F0"/>
                </a:solidFill>
                <a:latin typeface="Times New Roman" panose="02020603050405020304" pitchFamily="18" charset="0"/>
                <a:cs typeface="Times New Roman" panose="02020603050405020304" pitchFamily="18" charset="0"/>
              </a:rPr>
              <a:t>                                                                                                      </a:t>
            </a:r>
            <a:r>
              <a:rPr lang="ru-RU" sz="1200" i="1" dirty="0" err="1">
                <a:solidFill>
                  <a:srgbClr val="00B0F0"/>
                </a:solidFill>
                <a:latin typeface="Times New Roman" panose="02020603050405020304" pitchFamily="18" charset="0"/>
                <a:cs typeface="Times New Roman" panose="02020603050405020304" pitchFamily="18" charset="0"/>
              </a:rPr>
              <a:t>кәсіптік</a:t>
            </a:r>
            <a:r>
              <a:rPr lang="ru-RU" sz="1200" i="1" dirty="0">
                <a:solidFill>
                  <a:srgbClr val="00B0F0"/>
                </a:solidFill>
                <a:latin typeface="Times New Roman" panose="02020603050405020304" pitchFamily="18" charset="0"/>
                <a:cs typeface="Times New Roman" panose="02020603050405020304" pitchFamily="18" charset="0"/>
              </a:rPr>
              <a:t> </a:t>
            </a:r>
            <a:r>
              <a:rPr lang="ru-RU" sz="1200" i="1" dirty="0" err="1">
                <a:solidFill>
                  <a:srgbClr val="00B0F0"/>
                </a:solidFill>
                <a:latin typeface="Times New Roman" panose="02020603050405020304" pitchFamily="18" charset="0"/>
                <a:cs typeface="Times New Roman" panose="02020603050405020304" pitchFamily="18" charset="0"/>
              </a:rPr>
              <a:t>колледжінің</a:t>
            </a:r>
            <a:r>
              <a:rPr lang="ru-RU" sz="1200" i="1" dirty="0">
                <a:solidFill>
                  <a:srgbClr val="00B0F0"/>
                </a:solidFill>
                <a:latin typeface="Times New Roman" panose="02020603050405020304" pitchFamily="18" charset="0"/>
                <a:cs typeface="Times New Roman" panose="02020603050405020304" pitchFamily="18" charset="0"/>
              </a:rPr>
              <a:t> </a:t>
            </a:r>
            <a:r>
              <a:rPr lang="ru-RU" sz="1200" i="1" dirty="0" err="1">
                <a:solidFill>
                  <a:srgbClr val="00B0F0"/>
                </a:solidFill>
                <a:latin typeface="Times New Roman" panose="02020603050405020304" pitchFamily="18" charset="0"/>
                <a:cs typeface="Times New Roman" panose="02020603050405020304" pitchFamily="18" charset="0"/>
              </a:rPr>
              <a:t>психологы</a:t>
            </a:r>
            <a:r>
              <a:rPr lang="ru-RU" sz="1200" i="1" dirty="0">
                <a:solidFill>
                  <a:srgbClr val="00B0F0"/>
                </a:solidFill>
                <a:latin typeface="Times New Roman" panose="02020603050405020304" pitchFamily="18" charset="0"/>
                <a:cs typeface="Times New Roman" panose="02020603050405020304" pitchFamily="18" charset="0"/>
              </a:rPr>
              <a:t>:    </a:t>
            </a:r>
            <a:endParaRPr lang="ru-RU" sz="1200" i="1" dirty="0" smtClean="0">
              <a:solidFill>
                <a:srgbClr val="00B0F0"/>
              </a:solidFill>
              <a:latin typeface="Times New Roman" panose="02020603050405020304" pitchFamily="18" charset="0"/>
              <a:cs typeface="Times New Roman" panose="02020603050405020304" pitchFamily="18" charset="0"/>
            </a:endParaRPr>
          </a:p>
          <a:p>
            <a:pPr algn="r"/>
            <a:r>
              <a:rPr lang="ru-RU" sz="1200" i="1" dirty="0" smtClean="0">
                <a:solidFill>
                  <a:srgbClr val="00B0F0"/>
                </a:solidFill>
                <a:latin typeface="Times New Roman" panose="02020603050405020304" pitchFamily="18" charset="0"/>
                <a:cs typeface="Times New Roman" panose="02020603050405020304" pitchFamily="18" charset="0"/>
              </a:rPr>
              <a:t>      </a:t>
            </a:r>
            <a:r>
              <a:rPr lang="ru-RU" sz="1200" i="1" dirty="0" err="1">
                <a:solidFill>
                  <a:srgbClr val="00B0F0"/>
                </a:solidFill>
                <a:latin typeface="Times New Roman" panose="02020603050405020304" pitchFamily="18" charset="0"/>
                <a:cs typeface="Times New Roman" panose="02020603050405020304" pitchFamily="18" charset="0"/>
              </a:rPr>
              <a:t>Калыгулова</a:t>
            </a:r>
            <a:r>
              <a:rPr lang="ru-RU" sz="1200" i="1" dirty="0">
                <a:solidFill>
                  <a:srgbClr val="00B0F0"/>
                </a:solidFill>
                <a:latin typeface="Times New Roman" panose="02020603050405020304" pitchFamily="18" charset="0"/>
                <a:cs typeface="Times New Roman" panose="02020603050405020304" pitchFamily="18" charset="0"/>
              </a:rPr>
              <a:t> Наталья </a:t>
            </a:r>
            <a:r>
              <a:rPr lang="ru-RU" sz="1200" i="1" dirty="0" err="1">
                <a:solidFill>
                  <a:srgbClr val="00B0F0"/>
                </a:solidFill>
                <a:latin typeface="Times New Roman" panose="02020603050405020304" pitchFamily="18" charset="0"/>
                <a:cs typeface="Times New Roman" panose="02020603050405020304" pitchFamily="18" charset="0"/>
              </a:rPr>
              <a:t>Темирхановна</a:t>
            </a:r>
            <a:r>
              <a:rPr lang="ru-RU" sz="1200" i="1" dirty="0">
                <a:solidFill>
                  <a:srgbClr val="00B0F0"/>
                </a:solidFill>
                <a:latin typeface="Times New Roman" panose="02020603050405020304" pitchFamily="18" charset="0"/>
                <a:cs typeface="Times New Roman" panose="02020603050405020304" pitchFamily="18" charset="0"/>
              </a:rPr>
              <a:t> </a:t>
            </a:r>
          </a:p>
        </p:txBody>
      </p:sp>
      <p:pic>
        <p:nvPicPr>
          <p:cNvPr id="2054" name="Picture 6" descr="C:\Users\User\Pictures\index (2).jpg"/>
          <p:cNvPicPr>
            <a:picLocks noChangeAspect="1" noChangeArrowheads="1"/>
          </p:cNvPicPr>
          <p:nvPr/>
        </p:nvPicPr>
        <p:blipFill rotWithShape="1">
          <a:blip r:embed="rId5">
            <a:extLst>
              <a:ext uri="{28A0092B-C50C-407E-A947-70E740481C1C}">
                <a14:useLocalDpi xmlns:a14="http://schemas.microsoft.com/office/drawing/2010/main" val="0"/>
              </a:ext>
            </a:extLst>
          </a:blip>
          <a:srcRect t="40236"/>
          <a:stretch/>
        </p:blipFill>
        <p:spPr bwMode="auto">
          <a:xfrm>
            <a:off x="4355976" y="4365104"/>
            <a:ext cx="4392488" cy="1885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860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88640"/>
            <a:ext cx="5454352" cy="30777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285750" indent="-285750">
              <a:buFont typeface="Wingdings" panose="05000000000000000000" pitchFamily="2" charset="2"/>
              <a:buChar char="q"/>
            </a:pPr>
            <a:r>
              <a:rPr lang="ru-RU" sz="1400" b="1" dirty="0">
                <a:solidFill>
                  <a:srgbClr val="FF0000"/>
                </a:solidFill>
                <a:latin typeface="Times New Roman" panose="02020603050405020304" pitchFamily="18" charset="0"/>
                <a:cs typeface="Times New Roman" panose="02020603050405020304" pitchFamily="18" charset="0"/>
              </a:rPr>
              <a:t>«ЕҢ  ҮЗДІК  КӘСІПТІК  БІЛІМ  БЕРУ  ҰЙЫМЫ - 2019»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729180"/>
            <a:ext cx="3384376" cy="2195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446462" y="5202733"/>
            <a:ext cx="8424936" cy="1384995"/>
          </a:xfrm>
          <a:prstGeom prst="rect">
            <a:avLst/>
          </a:prstGeom>
        </p:spPr>
        <p:txBody>
          <a:bodyPr wrap="square">
            <a:spAutoFit/>
          </a:bodyPr>
          <a:lstStyle/>
          <a:p>
            <a:pPr algn="just"/>
            <a:r>
              <a:rPr lang="ru-RU" sz="1400" dirty="0" smtClean="0">
                <a:solidFill>
                  <a:srgbClr val="00B0F0"/>
                </a:solidFill>
                <a:latin typeface="Times New Roman" panose="02020603050405020304" pitchFamily="18" charset="0"/>
                <a:cs typeface="Times New Roman" panose="02020603050405020304" pitchFamily="18" charset="0"/>
              </a:rPr>
              <a:t>       Алматы </a:t>
            </a:r>
            <a:r>
              <a:rPr lang="ru-RU" sz="1400" dirty="0" err="1">
                <a:solidFill>
                  <a:srgbClr val="00B0F0"/>
                </a:solidFill>
                <a:latin typeface="Times New Roman" panose="02020603050405020304" pitchFamily="18" charset="0"/>
                <a:cs typeface="Times New Roman" panose="02020603050405020304" pitchFamily="18" charset="0"/>
              </a:rPr>
              <a:t>облысы</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білім</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басқармасы</a:t>
            </a:r>
            <a:r>
              <a:rPr lang="ru-RU" sz="1400" dirty="0">
                <a:solidFill>
                  <a:srgbClr val="00B0F0"/>
                </a:solidFill>
                <a:latin typeface="Times New Roman" panose="02020603050405020304" pitchFamily="18" charset="0"/>
                <a:cs typeface="Times New Roman" panose="02020603050405020304" pitchFamily="18" charset="0"/>
              </a:rPr>
              <a:t> мен </a:t>
            </a:r>
            <a:r>
              <a:rPr lang="ru-RU" sz="1400" dirty="0" err="1">
                <a:solidFill>
                  <a:srgbClr val="00B0F0"/>
                </a:solidFill>
                <a:latin typeface="Times New Roman" panose="02020603050405020304" pitchFamily="18" charset="0"/>
                <a:cs typeface="Times New Roman" panose="02020603050405020304" pitchFamily="18" charset="0"/>
              </a:rPr>
              <a:t>білім</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беруді</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дамыту</a:t>
            </a:r>
            <a:r>
              <a:rPr lang="ru-RU" sz="1400" dirty="0">
                <a:solidFill>
                  <a:srgbClr val="00B0F0"/>
                </a:solidFill>
                <a:latin typeface="Times New Roman" panose="02020603050405020304" pitchFamily="18" charset="0"/>
                <a:cs typeface="Times New Roman" panose="02020603050405020304" pitchFamily="18" charset="0"/>
              </a:rPr>
              <a:t> оқу – </a:t>
            </a:r>
            <a:r>
              <a:rPr lang="ru-RU" sz="1400" dirty="0" err="1">
                <a:solidFill>
                  <a:srgbClr val="00B0F0"/>
                </a:solidFill>
                <a:latin typeface="Times New Roman" panose="02020603050405020304" pitchFamily="18" charset="0"/>
                <a:cs typeface="Times New Roman" panose="02020603050405020304" pitchFamily="18" charset="0"/>
              </a:rPr>
              <a:t>әдістемелік</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орталығының</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ұйымдастыруымен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инновациялық</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білім</a:t>
            </a:r>
            <a:r>
              <a:rPr lang="ru-RU" sz="1400" dirty="0">
                <a:solidFill>
                  <a:srgbClr val="00B0F0"/>
                </a:solidFill>
                <a:latin typeface="Times New Roman" panose="02020603050405020304" pitchFamily="18" charset="0"/>
                <a:cs typeface="Times New Roman" panose="02020603050405020304" pitchFamily="18" charset="0"/>
              </a:rPr>
              <a:t> беру </a:t>
            </a:r>
            <a:r>
              <a:rPr lang="ru-RU" sz="1400" dirty="0" err="1">
                <a:solidFill>
                  <a:srgbClr val="00B0F0"/>
                </a:solidFill>
                <a:latin typeface="Times New Roman" panose="02020603050405020304" pitchFamily="18" charset="0"/>
                <a:cs typeface="Times New Roman" panose="02020603050405020304" pitchFamily="18" charset="0"/>
              </a:rPr>
              <a:t>қызметінің</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үздік</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тәжірибесін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қолдау</a:t>
            </a:r>
            <a:r>
              <a:rPr lang="ru-RU" sz="1400" dirty="0">
                <a:solidFill>
                  <a:srgbClr val="00B0F0"/>
                </a:solidFill>
                <a:latin typeface="Times New Roman" panose="02020603050405020304" pitchFamily="18" charset="0"/>
                <a:cs typeface="Times New Roman" panose="02020603050405020304" pitchFamily="18" charset="0"/>
              </a:rPr>
              <a:t> және </a:t>
            </a:r>
            <a:r>
              <a:rPr lang="ru-RU" sz="1400" dirty="0" err="1">
                <a:solidFill>
                  <a:srgbClr val="00B0F0"/>
                </a:solidFill>
                <a:latin typeface="Times New Roman" panose="02020603050405020304" pitchFamily="18" charset="0"/>
                <a:cs typeface="Times New Roman" panose="02020603050405020304" pitchFamily="18" charset="0"/>
              </a:rPr>
              <a:t>тарату</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мақсатында</a:t>
            </a:r>
            <a:r>
              <a:rPr lang="ru-RU" sz="1400" dirty="0">
                <a:solidFill>
                  <a:srgbClr val="00B0F0"/>
                </a:solidFill>
                <a:latin typeface="Times New Roman" panose="02020603050405020304" pitchFamily="18" charset="0"/>
                <a:cs typeface="Times New Roman" panose="02020603050405020304" pitchFamily="18" charset="0"/>
              </a:rPr>
              <a:t> 25 </a:t>
            </a:r>
            <a:r>
              <a:rPr lang="ru-RU" sz="1400" dirty="0" err="1">
                <a:solidFill>
                  <a:srgbClr val="00B0F0"/>
                </a:solidFill>
                <a:latin typeface="Times New Roman" panose="02020603050405020304" pitchFamily="18" charset="0"/>
                <a:cs typeface="Times New Roman" panose="02020603050405020304" pitchFamily="18" charset="0"/>
              </a:rPr>
              <a:t>қыркүйек</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күні</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Талдықорған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агро</a:t>
            </a:r>
            <a:r>
              <a:rPr lang="ru-RU" sz="1400" dirty="0" smtClean="0">
                <a:solidFill>
                  <a:srgbClr val="00B0F0"/>
                </a:solidFill>
                <a:latin typeface="Times New Roman" panose="02020603050405020304" pitchFamily="18" charset="0"/>
                <a:cs typeface="Times New Roman" panose="02020603050405020304" pitchFamily="18" charset="0"/>
              </a:rPr>
              <a:t>–</a:t>
            </a:r>
            <a:r>
              <a:rPr lang="ru-RU" sz="1400" dirty="0" err="1" smtClean="0">
                <a:solidFill>
                  <a:srgbClr val="00B0F0"/>
                </a:solidFill>
                <a:latin typeface="Times New Roman" panose="02020603050405020304" pitchFamily="18" charset="0"/>
                <a:cs typeface="Times New Roman" panose="02020603050405020304" pitchFamily="18" charset="0"/>
              </a:rPr>
              <a:t>техникалық</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колледжінің</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базасында</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техникалық</a:t>
            </a:r>
            <a:r>
              <a:rPr lang="ru-RU" sz="1400" dirty="0">
                <a:solidFill>
                  <a:srgbClr val="00B0F0"/>
                </a:solidFill>
                <a:latin typeface="Times New Roman" panose="02020603050405020304" pitchFamily="18" charset="0"/>
                <a:cs typeface="Times New Roman" panose="02020603050405020304" pitchFamily="18" charset="0"/>
              </a:rPr>
              <a:t> және </a:t>
            </a:r>
            <a:r>
              <a:rPr lang="ru-RU" sz="1400" dirty="0" err="1">
                <a:solidFill>
                  <a:srgbClr val="00B0F0"/>
                </a:solidFill>
                <a:latin typeface="Times New Roman" panose="02020603050405020304" pitchFamily="18" charset="0"/>
                <a:cs typeface="Times New Roman" panose="02020603050405020304" pitchFamily="18" charset="0"/>
              </a:rPr>
              <a:t>кәсіптік</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білім</a:t>
            </a:r>
            <a:r>
              <a:rPr lang="ru-RU" sz="1400" dirty="0">
                <a:solidFill>
                  <a:srgbClr val="00B0F0"/>
                </a:solidFill>
                <a:latin typeface="Times New Roman" panose="02020603050405020304" pitchFamily="18" charset="0"/>
                <a:cs typeface="Times New Roman" panose="02020603050405020304" pitchFamily="18" charset="0"/>
              </a:rPr>
              <a:t> беру </a:t>
            </a:r>
            <a:r>
              <a:rPr lang="ru-RU" sz="1400" dirty="0" err="1">
                <a:solidFill>
                  <a:srgbClr val="00B0F0"/>
                </a:solidFill>
                <a:latin typeface="Times New Roman" panose="02020603050405020304" pitchFamily="18" charset="0"/>
                <a:cs typeface="Times New Roman" panose="02020603050405020304" pitchFamily="18" charset="0"/>
              </a:rPr>
              <a:t>ұйымдарының</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арасында</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Ең</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үздік</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білім</a:t>
            </a:r>
            <a:r>
              <a:rPr lang="ru-RU" sz="1400" dirty="0">
                <a:solidFill>
                  <a:srgbClr val="00B0F0"/>
                </a:solidFill>
                <a:latin typeface="Times New Roman" panose="02020603050405020304" pitchFamily="18" charset="0"/>
                <a:cs typeface="Times New Roman" panose="02020603050405020304" pitchFamily="18" charset="0"/>
              </a:rPr>
              <a:t> беру </a:t>
            </a:r>
            <a:r>
              <a:rPr lang="ru-RU" sz="1400" dirty="0" err="1">
                <a:solidFill>
                  <a:srgbClr val="00B0F0"/>
                </a:solidFill>
                <a:latin typeface="Times New Roman" panose="02020603050405020304" pitchFamily="18" charset="0"/>
                <a:cs typeface="Times New Roman" panose="02020603050405020304" pitchFamily="18" charset="0"/>
              </a:rPr>
              <a:t>ұйымы</a:t>
            </a:r>
            <a:r>
              <a:rPr lang="ru-RU" sz="1400" dirty="0">
                <a:solidFill>
                  <a:srgbClr val="00B0F0"/>
                </a:solidFill>
                <a:latin typeface="Times New Roman" panose="02020603050405020304" pitchFamily="18" charset="0"/>
                <a:cs typeface="Times New Roman" panose="02020603050405020304" pitchFamily="18" charset="0"/>
              </a:rPr>
              <a:t> – 2019» </a:t>
            </a:r>
            <a:r>
              <a:rPr lang="ru-RU" sz="1400" dirty="0" err="1">
                <a:solidFill>
                  <a:srgbClr val="00B0F0"/>
                </a:solidFill>
                <a:latin typeface="Times New Roman" panose="02020603050405020304" pitchFamily="18" charset="0"/>
                <a:cs typeface="Times New Roman" panose="02020603050405020304" pitchFamily="18" charset="0"/>
              </a:rPr>
              <a:t>атты</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облыстық</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байқау</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өткізілді</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Байқауға</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қатысқан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сегіз</a:t>
            </a:r>
            <a:r>
              <a:rPr lang="ru-RU" sz="1400" dirty="0">
                <a:solidFill>
                  <a:srgbClr val="00B0F0"/>
                </a:solidFill>
                <a:latin typeface="Times New Roman" panose="02020603050405020304" pitchFamily="18" charset="0"/>
                <a:cs typeface="Times New Roman" panose="02020603050405020304" pitchFamily="18" charset="0"/>
              </a:rPr>
              <a:t> оқу </a:t>
            </a:r>
            <a:r>
              <a:rPr lang="ru-RU" sz="1400" dirty="0" err="1">
                <a:solidFill>
                  <a:srgbClr val="00B0F0"/>
                </a:solidFill>
                <a:latin typeface="Times New Roman" panose="02020603050405020304" pitchFamily="18" charset="0"/>
                <a:cs typeface="Times New Roman" panose="02020603050405020304" pitchFamily="18" charset="0"/>
              </a:rPr>
              <a:t>орны</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екі</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кезең</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бойынша</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сайысқа</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түсіп</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өзіндік</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таныстырылымы</a:t>
            </a:r>
            <a:r>
              <a:rPr lang="ru-RU" sz="1400" dirty="0">
                <a:solidFill>
                  <a:srgbClr val="00B0F0"/>
                </a:solidFill>
                <a:latin typeface="Times New Roman" panose="02020603050405020304" pitchFamily="18" charset="0"/>
                <a:cs typeface="Times New Roman" panose="02020603050405020304" pitchFamily="18" charset="0"/>
              </a:rPr>
              <a:t> мен оқу – </a:t>
            </a:r>
            <a:r>
              <a:rPr lang="ru-RU" sz="1400" dirty="0" err="1">
                <a:solidFill>
                  <a:srgbClr val="00B0F0"/>
                </a:solidFill>
                <a:latin typeface="Times New Roman" panose="02020603050405020304" pitchFamily="18" charset="0"/>
                <a:cs typeface="Times New Roman" panose="02020603050405020304" pitchFamily="18" charset="0"/>
              </a:rPr>
              <a:t>тәрбие</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үдерісінің</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озық</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тәжірибесін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көрсетті</a:t>
            </a:r>
            <a:r>
              <a:rPr lang="ru-RU" sz="1400" dirty="0">
                <a:solidFill>
                  <a:srgbClr val="00B0F0"/>
                </a:solidFill>
                <a:latin typeface="Times New Roman" panose="02020603050405020304" pitchFamily="18" charset="0"/>
                <a:cs typeface="Times New Roman" panose="02020603050405020304" pitchFamily="18" charset="0"/>
              </a:rPr>
              <a:t>. </a:t>
            </a: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729179"/>
            <a:ext cx="2016224" cy="2195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b="31943"/>
          <a:stretch/>
        </p:blipFill>
        <p:spPr bwMode="auto">
          <a:xfrm>
            <a:off x="4658930" y="3068961"/>
            <a:ext cx="4227009" cy="2133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2159" y="729179"/>
            <a:ext cx="2859239" cy="2195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3068961"/>
            <a:ext cx="4176464" cy="2133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6760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591" y="573831"/>
            <a:ext cx="2853249" cy="1991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16632"/>
            <a:ext cx="55546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573832"/>
            <a:ext cx="2842980" cy="1991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192" y="573833"/>
            <a:ext cx="2697774" cy="1991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591" y="2708921"/>
            <a:ext cx="2853249"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856" y="2708921"/>
            <a:ext cx="2842980"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19167"/>
          <a:stretch/>
        </p:blipFill>
        <p:spPr bwMode="auto">
          <a:xfrm>
            <a:off x="6300192" y="2665611"/>
            <a:ext cx="2669084" cy="2059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8591" y="4869160"/>
            <a:ext cx="2853249" cy="1868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00192" y="4869160"/>
            <a:ext cx="2638973" cy="1868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75856" y="4869159"/>
            <a:ext cx="2842980" cy="1867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03261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49" y="188640"/>
            <a:ext cx="3382963" cy="126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1" y="205997"/>
            <a:ext cx="2875634" cy="2142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852724"/>
            <a:ext cx="3096344" cy="2224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849" y="822846"/>
            <a:ext cx="3024336" cy="2534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179" y="4243042"/>
            <a:ext cx="3111685" cy="2354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118953" y="3492297"/>
            <a:ext cx="4218464" cy="584775"/>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algn="ctr"/>
            <a:r>
              <a:rPr lang="kk-KZ" sz="1600" dirty="0" smtClean="0">
                <a:solidFill>
                  <a:srgbClr val="FF0000"/>
                </a:solidFill>
                <a:latin typeface="Times New Roman" panose="02020603050405020304" pitchFamily="18" charset="0"/>
                <a:cs typeface="Times New Roman" panose="02020603050405020304" pitchFamily="18" charset="0"/>
              </a:rPr>
              <a:t>«САНАЛЫ ҰРПАҚ – ЖАРҚЫН БОЛАШАҚ»</a:t>
            </a:r>
            <a:endParaRPr lang="ru-RU" sz="1600" dirty="0" smtClean="0">
              <a:solidFill>
                <a:srgbClr val="FF0000"/>
              </a:solidFill>
              <a:latin typeface="Times New Roman" panose="02020603050405020304" pitchFamily="18" charset="0"/>
              <a:cs typeface="Times New Roman" panose="02020603050405020304" pitchFamily="18" charset="0"/>
            </a:endParaRPr>
          </a:p>
          <a:p>
            <a:pPr algn="ctr"/>
            <a:r>
              <a:rPr lang="ru-RU" sz="1600" dirty="0" smtClean="0">
                <a:solidFill>
                  <a:srgbClr val="FF0000"/>
                </a:solidFill>
                <a:latin typeface="Times New Roman" panose="02020603050405020304" pitchFamily="18" charset="0"/>
                <a:cs typeface="Times New Roman" panose="02020603050405020304" pitchFamily="18" charset="0"/>
              </a:rPr>
              <a:t>1 КЫРКҮЙЕК БІЛІМ КҮНІ !</a:t>
            </a:r>
            <a:endParaRPr lang="ru-RU" sz="1600"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3557611" y="4243042"/>
            <a:ext cx="5330183" cy="1815882"/>
          </a:xfrm>
          <a:prstGeom prst="rect">
            <a:avLst/>
          </a:prstGeom>
          <a:noFill/>
        </p:spPr>
        <p:txBody>
          <a:bodyPr wrap="square" rtlCol="0">
            <a:spAutoFit/>
          </a:bodyPr>
          <a:lstStyle/>
          <a:p>
            <a:pPr algn="just"/>
            <a:r>
              <a:rPr lang="kk-KZ" sz="1600" dirty="0" smtClean="0">
                <a:solidFill>
                  <a:srgbClr val="00B0F0"/>
                </a:solidFill>
                <a:latin typeface="Times New Roman" panose="02020603050405020304" pitchFamily="18" charset="0"/>
                <a:cs typeface="Times New Roman" panose="02020603050405020304" pitchFamily="18" charset="0"/>
              </a:rPr>
              <a:t>    «Білім күні» мерекесінде «Саналы ұрпақ-жарқын болашақ» атты алғашқы қоңырау рәсімімен ашылды. 2019 - 2020 оқу жылында 1 курс 6 топ, 7 топ, 8 топ,  9 топ, 45 топ, 46 топ, 243 топ, 244 топ  студенттерінің алғашқы қадамы құтты болсын. </a:t>
            </a:r>
          </a:p>
          <a:p>
            <a:r>
              <a:rPr lang="kk-KZ" sz="1600" dirty="0">
                <a:solidFill>
                  <a:srgbClr val="00B0F0"/>
                </a:solidFill>
                <a:latin typeface="Times New Roman" panose="02020603050405020304" pitchFamily="18" charset="0"/>
                <a:cs typeface="Times New Roman" panose="02020603050405020304" pitchFamily="18" charset="0"/>
              </a:rPr>
              <a:t> </a:t>
            </a:r>
            <a:r>
              <a:rPr lang="kk-KZ" sz="1600" dirty="0" smtClean="0">
                <a:solidFill>
                  <a:srgbClr val="00B0F0"/>
                </a:solidFill>
                <a:latin typeface="Times New Roman" panose="02020603050405020304" pitchFamily="18" charset="0"/>
                <a:cs typeface="Times New Roman" panose="02020603050405020304" pitchFamily="18" charset="0"/>
              </a:rPr>
              <a:t>   Құрметті ұстаздар! Жаңа оқу жылында еңбектеріңізге зор табыс тілейміз.</a:t>
            </a:r>
            <a:endParaRPr lang="ru-RU" sz="16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8847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485" y="692696"/>
            <a:ext cx="2881387"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321" y="116632"/>
            <a:ext cx="3365500"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24246" y="4292397"/>
            <a:ext cx="3438575" cy="2246769"/>
          </a:xfrm>
          <a:prstGeom prst="rect">
            <a:avLst/>
          </a:prstGeom>
          <a:noFill/>
        </p:spPr>
        <p:txBody>
          <a:bodyPr wrap="square" rtlCol="0">
            <a:spAutoFit/>
          </a:bodyPr>
          <a:lstStyle/>
          <a:p>
            <a:pPr algn="just"/>
            <a:r>
              <a:rPr lang="ru-RU" sz="1400" dirty="0" smtClean="0">
                <a:latin typeface="Times New Roman" panose="02020603050405020304" pitchFamily="18" charset="0"/>
                <a:cs typeface="Times New Roman" panose="02020603050405020304" pitchFamily="18" charset="0"/>
              </a:rPr>
              <a:t>    </a:t>
            </a:r>
            <a:r>
              <a:rPr lang="ru-RU" sz="1400" i="1" dirty="0" err="1" smtClean="0">
                <a:solidFill>
                  <a:srgbClr val="00B0F0"/>
                </a:solidFill>
                <a:latin typeface="Times New Roman" panose="02020603050405020304" pitchFamily="18" charset="0"/>
                <a:cs typeface="Times New Roman" panose="02020603050405020304" pitchFamily="18" charset="0"/>
              </a:rPr>
              <a:t>Мамлеев</a:t>
            </a:r>
            <a:r>
              <a:rPr lang="ru-RU" sz="1400" i="1" dirty="0" smtClean="0">
                <a:solidFill>
                  <a:srgbClr val="00B0F0"/>
                </a:solidFill>
                <a:latin typeface="Times New Roman" panose="02020603050405020304" pitchFamily="18" charset="0"/>
                <a:cs typeface="Times New Roman" panose="02020603050405020304" pitchFamily="18" charset="0"/>
              </a:rPr>
              <a:t> Б</a:t>
            </a:r>
            <a:r>
              <a:rPr lang="kk-KZ" sz="1400" i="1" dirty="0" smtClean="0">
                <a:solidFill>
                  <a:srgbClr val="00B0F0"/>
                </a:solidFill>
                <a:latin typeface="Times New Roman" panose="02020603050405020304" pitchFamily="18" charset="0"/>
                <a:cs typeface="Times New Roman" panose="02020603050405020304" pitchFamily="18" charset="0"/>
              </a:rPr>
              <a:t>. Популяризация рабочих профессий//Огни Алатау.-2019.- 1 октября.- 4 с.- (Образование).</a:t>
            </a:r>
          </a:p>
          <a:p>
            <a:pPr algn="just"/>
            <a:r>
              <a:rPr lang="kk-KZ" sz="1400" dirty="0" smtClean="0">
                <a:solidFill>
                  <a:srgbClr val="00B0F0"/>
                </a:solidFill>
                <a:latin typeface="Times New Roman" panose="02020603050405020304" pitchFamily="18" charset="0"/>
                <a:cs typeface="Times New Roman" panose="02020603050405020304" pitchFamily="18" charset="0"/>
              </a:rPr>
              <a:t>     Уважаемые читател</a:t>
            </a:r>
            <a:r>
              <a:rPr lang="ru-RU" sz="1400" dirty="0" smtClean="0">
                <a:solidFill>
                  <a:srgbClr val="00B0F0"/>
                </a:solidFill>
                <a:latin typeface="Times New Roman" panose="02020603050405020304" pitchFamily="18" charset="0"/>
                <a:cs typeface="Times New Roman" panose="02020603050405020304" pitchFamily="18" charset="0"/>
              </a:rPr>
              <a:t>и о том,  что наш колледж участвовал в областном конкурсе «Лучшее учебное заведение технического и профессионального образования -  2019» и занял почетное 2-о место  освещается в областной газете «Огни Алатау».</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2821" y="116632"/>
            <a:ext cx="2449339" cy="352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176" y="116632"/>
            <a:ext cx="2747506"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562821" y="3636782"/>
            <a:ext cx="5473675" cy="2893100"/>
          </a:xfrm>
          <a:prstGeom prst="rect">
            <a:avLst/>
          </a:prstGeom>
          <a:noFill/>
        </p:spPr>
        <p:txBody>
          <a:bodyPr wrap="square" rtlCol="0">
            <a:spAutoFit/>
          </a:bodyPr>
          <a:lstStyle/>
          <a:p>
            <a:pPr algn="just">
              <a:lnSpc>
                <a:spcPct val="150000"/>
              </a:lnSpc>
            </a:pP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Нұр-Сұлтан</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қаласында</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басылып</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бүкіл</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республикамызға</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тарайтын</a:t>
            </a:r>
            <a:r>
              <a:rPr lang="ru-RU" sz="1400" dirty="0" smtClean="0">
                <a:solidFill>
                  <a:srgbClr val="00B0F0"/>
                </a:solidFill>
                <a:latin typeface="Times New Roman" panose="02020603050405020304" pitchFamily="18" charset="0"/>
                <a:cs typeface="Times New Roman" panose="02020603050405020304" pitchFamily="18" charset="0"/>
              </a:rPr>
              <a:t>  </a:t>
            </a:r>
            <a:r>
              <a:rPr lang="kk-KZ" sz="1400" dirty="0">
                <a:solidFill>
                  <a:srgbClr val="00B0F0"/>
                </a:solidFill>
                <a:latin typeface="Times New Roman" panose="02020603050405020304" pitchFamily="18" charset="0"/>
                <a:cs typeface="Times New Roman" panose="02020603050405020304" pitchFamily="18" charset="0"/>
              </a:rPr>
              <a:t>«Техникалық  және кәсіптік білім</a:t>
            </a:r>
            <a:r>
              <a:rPr lang="kk-KZ" sz="1400" dirty="0" smtClean="0">
                <a:solidFill>
                  <a:srgbClr val="00B0F0"/>
                </a:solidFill>
                <a:latin typeface="Times New Roman" panose="02020603050405020304" pitchFamily="18" charset="0"/>
                <a:cs typeface="Times New Roman" panose="02020603050405020304" pitchFamily="18" charset="0"/>
              </a:rPr>
              <a:t>»  ақпараттық-әдістемелік журналдың </a:t>
            </a:r>
            <a:r>
              <a:rPr lang="kk-KZ" sz="1400" dirty="0">
                <a:solidFill>
                  <a:srgbClr val="00B0F0"/>
                </a:solidFill>
                <a:latin typeface="Times New Roman" panose="02020603050405020304" pitchFamily="18" charset="0"/>
                <a:cs typeface="Times New Roman" panose="02020603050405020304" pitchFamily="18" charset="0"/>
              </a:rPr>
              <a:t>2019 жылғы №2 </a:t>
            </a:r>
            <a:r>
              <a:rPr lang="kk-KZ" sz="1400" dirty="0" smtClean="0">
                <a:solidFill>
                  <a:srgbClr val="00B0F0"/>
                </a:solidFill>
                <a:latin typeface="Times New Roman" panose="02020603050405020304" pitchFamily="18" charset="0"/>
                <a:cs typeface="Times New Roman" panose="02020603050405020304" pitchFamily="18" charset="0"/>
              </a:rPr>
              <a:t> санында, 12 бетте </a:t>
            </a:r>
            <a:r>
              <a:rPr lang="ru-RU" sz="1400" dirty="0" smtClean="0">
                <a:solidFill>
                  <a:srgbClr val="00B0F0"/>
                </a:solidFill>
                <a:latin typeface="Times New Roman" panose="02020603050405020304" pitchFamily="18" charset="0"/>
                <a:cs typeface="Times New Roman" panose="02020603050405020304" pitchFamily="18" charset="0"/>
              </a:rPr>
              <a:t>Алматы </a:t>
            </a:r>
            <a:r>
              <a:rPr lang="ru-RU" sz="1400" dirty="0" err="1" smtClean="0">
                <a:solidFill>
                  <a:srgbClr val="00B0F0"/>
                </a:solidFill>
                <a:latin typeface="Times New Roman" panose="02020603050405020304" pitchFamily="18" charset="0"/>
                <a:cs typeface="Times New Roman" panose="02020603050405020304" pitchFamily="18" charset="0"/>
              </a:rPr>
              <a:t>облысы</a:t>
            </a:r>
            <a:r>
              <a:rPr lang="ru-RU" sz="1400" dirty="0" smtClean="0">
                <a:solidFill>
                  <a:srgbClr val="00B0F0"/>
                </a:solidFill>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Білім басқармасының басшысы  Жүнісов  Д.Х.  «Білікті ұстаз, білімді шәкірт болашағымыз баянды» атты берген сұхбатында  2017 жылы аймақтарда кадрлардың қажеттілігіне байланысты Жамбыл атындағы Ұзынағаш кәсіптік колледжінде жаңа мамандықтары ашылғаны туралы атап көрсетті.</a:t>
            </a:r>
          </a:p>
          <a:p>
            <a:endParaRPr lang="ru-RU" sz="14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3904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701980"/>
            <a:ext cx="2664296" cy="243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158" y="3971965"/>
            <a:ext cx="2659674" cy="262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155239" y="701981"/>
            <a:ext cx="5233185" cy="1569660"/>
          </a:xfrm>
          <a:prstGeom prst="rect">
            <a:avLst/>
          </a:prstGeom>
          <a:noFill/>
        </p:spPr>
        <p:txBody>
          <a:bodyPr wrap="square" rtlCol="0">
            <a:spAutoFit/>
          </a:bodyPr>
          <a:lstStyle/>
          <a:p>
            <a:pPr algn="ctr"/>
            <a:r>
              <a:rPr lang="kk-KZ" sz="1600" dirty="0" smtClean="0">
                <a:solidFill>
                  <a:srgbClr val="00B0F0"/>
                </a:solidFill>
                <a:latin typeface="Times New Roman" panose="02020603050405020304" pitchFamily="18" charset="0"/>
                <a:cs typeface="Times New Roman" panose="02020603050405020304" pitchFamily="18" charset="0"/>
              </a:rPr>
              <a:t>Елбасы Н.Ә.Назарбаевтың «Ұлы даланың жеті қыры»</a:t>
            </a:r>
          </a:p>
          <a:p>
            <a:pPr algn="ctr"/>
            <a:r>
              <a:rPr lang="kk-KZ" sz="1600" dirty="0" smtClean="0">
                <a:solidFill>
                  <a:srgbClr val="00B0F0"/>
                </a:solidFill>
                <a:latin typeface="Times New Roman" panose="02020603050405020304" pitchFamily="18" charset="0"/>
                <a:cs typeface="Times New Roman" panose="02020603050405020304" pitchFamily="18" charset="0"/>
              </a:rPr>
              <a:t>Атты бағдарламалық мақаласын кеңінен насихаттау </a:t>
            </a:r>
          </a:p>
          <a:p>
            <a:pPr algn="ctr"/>
            <a:r>
              <a:rPr lang="kk-KZ" sz="1600" dirty="0" smtClean="0">
                <a:solidFill>
                  <a:srgbClr val="00B0F0"/>
                </a:solidFill>
                <a:latin typeface="Times New Roman" panose="02020603050405020304" pitchFamily="18" charset="0"/>
                <a:cs typeface="Times New Roman" panose="02020603050405020304" pitchFamily="18" charset="0"/>
              </a:rPr>
              <a:t>мақсатында республикалық білім беру ұйымдары </a:t>
            </a:r>
          </a:p>
          <a:p>
            <a:pPr algn="ctr"/>
            <a:r>
              <a:rPr lang="kk-KZ" sz="1600" dirty="0" smtClean="0">
                <a:solidFill>
                  <a:srgbClr val="00B0F0"/>
                </a:solidFill>
                <a:latin typeface="Times New Roman" panose="02020603050405020304" pitchFamily="18" charset="0"/>
                <a:cs typeface="Times New Roman" panose="02020603050405020304" pitchFamily="18" charset="0"/>
              </a:rPr>
              <a:t>педагогтарының арасында өткен «Жылдың жүз үздік</a:t>
            </a:r>
          </a:p>
          <a:p>
            <a:pPr algn="ctr"/>
            <a:r>
              <a:rPr lang="kk-KZ" sz="1600" dirty="0" smtClean="0">
                <a:solidFill>
                  <a:srgbClr val="00B0F0"/>
                </a:solidFill>
                <a:latin typeface="Times New Roman" panose="02020603050405020304" pitchFamily="18" charset="0"/>
                <a:cs typeface="Times New Roman" panose="02020603050405020304" pitchFamily="18" charset="0"/>
              </a:rPr>
              <a:t>психологы» атты республикалық байқауының жеңімпазы</a:t>
            </a:r>
          </a:p>
          <a:p>
            <a:pPr algn="ctr"/>
            <a:r>
              <a:rPr lang="kk-KZ" sz="1600" dirty="0" smtClean="0">
                <a:solidFill>
                  <a:srgbClr val="00B0F0"/>
                </a:solidFill>
                <a:latin typeface="Times New Roman" panose="02020603050405020304" pitchFamily="18" charset="0"/>
                <a:cs typeface="Times New Roman" panose="02020603050405020304" pitchFamily="18" charset="0"/>
              </a:rPr>
              <a:t>Сеитова А.Қ  І дәрежелі «Дипломмен» марапатталды.</a:t>
            </a:r>
            <a:endParaRPr lang="ru-RU" sz="1600" dirty="0">
              <a:solidFill>
                <a:srgbClr val="00B0F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400158" y="3140968"/>
            <a:ext cx="5510162" cy="830997"/>
          </a:xfrm>
          <a:prstGeom prst="rect">
            <a:avLst/>
          </a:prstGeom>
          <a:noFill/>
        </p:spPr>
        <p:txBody>
          <a:bodyPr wrap="none" rtlCol="0">
            <a:spAutoFit/>
          </a:bodyPr>
          <a:lstStyle/>
          <a:p>
            <a:pPr algn="ctr"/>
            <a:r>
              <a:rPr lang="kk-KZ" sz="1600" dirty="0" smtClean="0">
                <a:solidFill>
                  <a:srgbClr val="00B0F0"/>
                </a:solidFill>
                <a:latin typeface="Times New Roman" panose="02020603050405020304" pitchFamily="18" charset="0"/>
                <a:cs typeface="Times New Roman" panose="02020603050405020304" pitchFamily="18" charset="0"/>
              </a:rPr>
              <a:t>Қазақстан Республикасы Білім және ғылым министрлігі</a:t>
            </a:r>
          </a:p>
          <a:p>
            <a:pPr algn="ctr"/>
            <a:r>
              <a:rPr lang="kk-KZ" sz="1600" dirty="0" smtClean="0">
                <a:solidFill>
                  <a:srgbClr val="00B0F0"/>
                </a:solidFill>
                <a:latin typeface="Times New Roman" panose="02020603050405020304" pitchFamily="18" charset="0"/>
                <a:cs typeface="Times New Roman" panose="02020603050405020304" pitchFamily="18" charset="0"/>
              </a:rPr>
              <a:t> атынан Қазақстан Республикасының білім беру жүйесін </a:t>
            </a:r>
          </a:p>
          <a:p>
            <a:pPr algn="ctr"/>
            <a:r>
              <a:rPr lang="kk-KZ" sz="1600" dirty="0" smtClean="0">
                <a:solidFill>
                  <a:srgbClr val="00B0F0"/>
                </a:solidFill>
                <a:latin typeface="Times New Roman" panose="02020603050405020304" pitchFamily="18" charset="0"/>
                <a:cs typeface="Times New Roman" panose="02020603050405020304" pitchFamily="18" charset="0"/>
              </a:rPr>
              <a:t>дамытуға қосқан үлесі үшін Абилханова Г.Н. марапатталды.</a:t>
            </a:r>
            <a:endParaRPr lang="ru-RU" sz="1600" dirty="0">
              <a:solidFill>
                <a:srgbClr val="00B0F0"/>
              </a:solidFill>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206" y="188640"/>
            <a:ext cx="1347787"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154631" y="4941168"/>
            <a:ext cx="5609934" cy="1107996"/>
          </a:xfrm>
          <a:prstGeom prst="rect">
            <a:avLst/>
          </a:prstGeom>
          <a:noFill/>
        </p:spPr>
        <p:txBody>
          <a:bodyPr wrap="none" rtlCol="0">
            <a:spAutoFit/>
          </a:bodyPr>
          <a:lstStyle/>
          <a:p>
            <a:pPr algn="ctr"/>
            <a:r>
              <a:rPr lang="kk-KZ" sz="1600" dirty="0" smtClean="0">
                <a:solidFill>
                  <a:srgbClr val="00B0F0"/>
                </a:solidFill>
                <a:latin typeface="Times New Roman" panose="02020603050405020304" pitchFamily="18" charset="0"/>
                <a:cs typeface="Times New Roman" panose="02020603050405020304" pitchFamily="18" charset="0"/>
              </a:rPr>
              <a:t>Жоғары біліктілігі мен кәсіби шеберлігін еліміздің болашағы </a:t>
            </a:r>
          </a:p>
          <a:p>
            <a:pPr algn="ctr"/>
            <a:r>
              <a:rPr lang="kk-KZ" sz="1600" dirty="0" smtClean="0">
                <a:solidFill>
                  <a:srgbClr val="00B0F0"/>
                </a:solidFill>
                <a:latin typeface="Times New Roman" panose="02020603050405020304" pitchFamily="18" charset="0"/>
                <a:cs typeface="Times New Roman" panose="02020603050405020304" pitchFamily="18" charset="0"/>
              </a:rPr>
              <a:t>жас  ұрпақты оқыту мен тәрбиелеуге арнаған табысты еңбегі</a:t>
            </a:r>
          </a:p>
          <a:p>
            <a:pPr algn="ctr"/>
            <a:r>
              <a:rPr lang="kk-KZ" sz="1600" dirty="0" smtClean="0">
                <a:solidFill>
                  <a:srgbClr val="00B0F0"/>
                </a:solidFill>
                <a:latin typeface="Times New Roman" panose="02020603050405020304" pitchFamily="18" charset="0"/>
                <a:cs typeface="Times New Roman" panose="02020603050405020304" pitchFamily="18" charset="0"/>
              </a:rPr>
              <a:t>үшін Алматы облысының білім басқармасының ҚҰРМЕТ</a:t>
            </a:r>
          </a:p>
          <a:p>
            <a:pPr algn="ctr"/>
            <a:r>
              <a:rPr lang="kk-KZ" sz="1600" dirty="0" smtClean="0">
                <a:solidFill>
                  <a:srgbClr val="00B0F0"/>
                </a:solidFill>
                <a:latin typeface="Times New Roman" panose="02020603050405020304" pitchFamily="18" charset="0"/>
                <a:cs typeface="Times New Roman" panose="02020603050405020304" pitchFamily="18" charset="0"/>
              </a:rPr>
              <a:t>ГРАМОТАСЫ мен марапатталды. </a:t>
            </a:r>
            <a:endParaRPr lang="ru-RU" sz="1600" dirty="0">
              <a:solidFill>
                <a:srgbClr val="00B0F0"/>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18453"/>
          <a:stretch/>
        </p:blipFill>
        <p:spPr bwMode="auto">
          <a:xfrm>
            <a:off x="5910320" y="2271641"/>
            <a:ext cx="2694128" cy="2669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21274" y="2271641"/>
            <a:ext cx="1469255" cy="720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7904" y="4077072"/>
            <a:ext cx="147002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468295"/>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5832</TotalTime>
  <Words>1586</Words>
  <Application>Microsoft Office PowerPoint</Application>
  <PresentationFormat>Экран (4:3)</PresentationFormat>
  <Paragraphs>127</Paragraphs>
  <Slides>20</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20</vt:i4>
      </vt:variant>
    </vt:vector>
  </HeadingPairs>
  <TitlesOfParts>
    <vt:vector size="21"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970</cp:revision>
  <dcterms:created xsi:type="dcterms:W3CDTF">2018-12-07T08:23:31Z</dcterms:created>
  <dcterms:modified xsi:type="dcterms:W3CDTF">2019-10-09T08:46:23Z</dcterms:modified>
</cp:coreProperties>
</file>